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27"/>
  </p:notesMasterIdLst>
  <p:handoutMasterIdLst>
    <p:handoutMasterId r:id="rId28"/>
  </p:handoutMasterIdLst>
  <p:sldIdLst>
    <p:sldId id="260" r:id="rId2"/>
    <p:sldId id="311" r:id="rId3"/>
    <p:sldId id="328" r:id="rId4"/>
    <p:sldId id="321" r:id="rId5"/>
    <p:sldId id="313" r:id="rId6"/>
    <p:sldId id="314" r:id="rId7"/>
    <p:sldId id="329" r:id="rId8"/>
    <p:sldId id="315" r:id="rId9"/>
    <p:sldId id="327" r:id="rId10"/>
    <p:sldId id="316" r:id="rId11"/>
    <p:sldId id="317" r:id="rId12"/>
    <p:sldId id="330" r:id="rId13"/>
    <p:sldId id="318" r:id="rId14"/>
    <p:sldId id="331" r:id="rId15"/>
    <p:sldId id="312" r:id="rId16"/>
    <p:sldId id="333" r:id="rId17"/>
    <p:sldId id="332" r:id="rId18"/>
    <p:sldId id="320" r:id="rId19"/>
    <p:sldId id="319" r:id="rId20"/>
    <p:sldId id="334" r:id="rId21"/>
    <p:sldId id="323" r:id="rId22"/>
    <p:sldId id="324" r:id="rId23"/>
    <p:sldId id="325" r:id="rId24"/>
    <p:sldId id="326" r:id="rId25"/>
    <p:sldId id="32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CCFF"/>
    <a:srgbClr val="D7FFAF"/>
    <a:srgbClr val="CCFF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7" autoAdjust="0"/>
    <p:restoredTop sz="94660" autoAdjust="0"/>
  </p:normalViewPr>
  <p:slideViewPr>
    <p:cSldViewPr snapToGrid="0">
      <p:cViewPr>
        <p:scale>
          <a:sx n="60" d="100"/>
          <a:sy n="60" d="100"/>
        </p:scale>
        <p:origin x="1140" y="378"/>
      </p:cViewPr>
      <p:guideLst>
        <p:guide orient="horz" pos="2160"/>
        <p:guide pos="3840"/>
      </p:guideLst>
    </p:cSldViewPr>
  </p:slideViewPr>
  <p:outlineViewPr>
    <p:cViewPr>
      <p:scale>
        <a:sx n="33" d="100"/>
        <a:sy n="33" d="100"/>
      </p:scale>
      <p:origin x="0" y="-1277"/>
    </p:cViewPr>
  </p:outlineViewPr>
  <p:notesTextViewPr>
    <p:cViewPr>
      <p:scale>
        <a:sx n="1" d="1"/>
        <a:sy n="1" d="1"/>
      </p:scale>
      <p:origin x="0" y="0"/>
    </p:cViewPr>
  </p:notesTextViewPr>
  <p:sorterViewPr>
    <p:cViewPr>
      <p:scale>
        <a:sx n="100" d="100"/>
        <a:sy n="100" d="100"/>
      </p:scale>
      <p:origin x="0" y="-5952"/>
    </p:cViewPr>
  </p:sorterViewPr>
  <p:notesViewPr>
    <p:cSldViewPr snapToGrid="0">
      <p:cViewPr varScale="1">
        <p:scale>
          <a:sx n="67" d="100"/>
          <a:sy n="67" d="100"/>
        </p:scale>
        <p:origin x="312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7D4458-1BB1-474E-BB26-BE7ACB939CF9}" type="datetimeFigureOut">
              <a:rPr lang="en-US" smtClean="0"/>
              <a:t>1/31/2022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CE11ED-C677-4172-BBD5-BAC1D63B4B17}" type="slidenum">
              <a:rPr lang="en-US" smtClean="0"/>
              <a:t>‹#›</a:t>
            </a:fld>
            <a:endParaRPr lang="en-US"/>
          </a:p>
        </p:txBody>
      </p:sp>
    </p:spTree>
    <p:extLst>
      <p:ext uri="{BB962C8B-B14F-4D97-AF65-F5344CB8AC3E}">
        <p14:creationId xmlns:p14="http://schemas.microsoft.com/office/powerpoint/2010/main" val="57155885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787DB0-A3EA-41F2-9313-2479AC18AF4F}" type="datetimeFigureOut">
              <a:rPr lang="en-US" smtClean="0"/>
              <a:t>1/31/2022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FF11FE-9A3A-499A-B6D7-19A4112134A0}" type="slidenum">
              <a:rPr lang="en-US" smtClean="0"/>
              <a:t>‹#›</a:t>
            </a:fld>
            <a:endParaRPr lang="en-US"/>
          </a:p>
        </p:txBody>
      </p:sp>
    </p:spTree>
    <p:extLst>
      <p:ext uri="{BB962C8B-B14F-4D97-AF65-F5344CB8AC3E}">
        <p14:creationId xmlns:p14="http://schemas.microsoft.com/office/powerpoint/2010/main" val="3214049584"/>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A06FA5-4BC8-467E-BE40-B3C58FB6B62A}" type="datetimeFigureOut">
              <a:rPr lang="en-US" smtClean="0"/>
              <a:t>1/31/2022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3E2C9F25-CFF2-43ED-9B20-BB25F307FBBC}"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165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06FA5-4BC8-467E-BE40-B3C58FB6B62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9F25-CFF2-43ED-9B20-BB25F307FBBC}"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182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06FA5-4BC8-467E-BE40-B3C58FB6B62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9F25-CFF2-43ED-9B20-BB25F307FBBC}"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3954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06FA5-4BC8-467E-BE40-B3C58FB6B62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9F25-CFF2-43ED-9B20-BB25F307FBBC}" type="slidenum">
              <a:rPr lang="en-US" smtClean="0"/>
              <a:t>‹#›</a:t>
            </a:fld>
            <a:endParaRPr lang="en-US"/>
          </a:p>
        </p:txBody>
      </p:sp>
    </p:spTree>
    <p:extLst>
      <p:ext uri="{BB962C8B-B14F-4D97-AF65-F5344CB8AC3E}">
        <p14:creationId xmlns:p14="http://schemas.microsoft.com/office/powerpoint/2010/main" val="407015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06FA5-4BC8-467E-BE40-B3C58FB6B62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9F25-CFF2-43ED-9B20-BB25F307FBBC}"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6336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A06FA5-4BC8-467E-BE40-B3C58FB6B62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9F25-CFF2-43ED-9B20-BB25F307FBBC}"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5438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A06FA5-4BC8-467E-BE40-B3C58FB6B62A}"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C9F25-CFF2-43ED-9B20-BB25F307FBBC}"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297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A06FA5-4BC8-467E-BE40-B3C58FB6B62A}" type="datetimeFigureOut">
              <a:rPr lang="en-US" smtClean="0"/>
              <a:t>1/31/2022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2C9F25-CFF2-43ED-9B20-BB25F307FBBC}"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317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A06FA5-4BC8-467E-BE40-B3C58FB6B62A}" type="datetimeFigureOut">
              <a:rPr lang="en-US" smtClean="0"/>
              <a:t>1/31/2022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2C9F25-CFF2-43ED-9B20-BB25F307FBBC}"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967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06FA5-4BC8-467E-BE40-B3C58FB6B62A}" type="datetimeFigureOut">
              <a:rPr lang="en-US" smtClean="0"/>
              <a:t>1/31/2022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C9F25-CFF2-43ED-9B20-BB25F307FBBC}" type="slidenum">
              <a:rPr lang="en-US" smtClean="0"/>
              <a:t>‹#›</a:t>
            </a:fld>
            <a:endParaRPr lang="en-US"/>
          </a:p>
        </p:txBody>
      </p:sp>
    </p:spTree>
    <p:extLst>
      <p:ext uri="{BB962C8B-B14F-4D97-AF65-F5344CB8AC3E}">
        <p14:creationId xmlns:p14="http://schemas.microsoft.com/office/powerpoint/2010/main" val="232286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06FA5-4BC8-467E-BE40-B3C58FB6B62A}"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C9F25-CFF2-43ED-9B20-BB25F307FBBC}"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5336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0A06FA5-4BC8-467E-BE40-B3C58FB6B62A}" type="datetimeFigureOut">
              <a:rPr lang="en-US" smtClean="0"/>
              <a:t>1/31/2022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3E2C9F25-CFF2-43ED-9B20-BB25F307FBBC}"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0947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alpha val="80000"/>
          </a:srgbClr>
        </a:solidFill>
        <a:effectLst/>
      </p:bgPr>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0A06FA5-4BC8-467E-BE40-B3C58FB6B62A}" type="datetimeFigureOut">
              <a:rPr lang="en-US" smtClean="0"/>
              <a:t>1/31/2022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E2C9F25-CFF2-43ED-9B20-BB25F307FBBC}"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277120"/>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429749" y="2035728"/>
            <a:ext cx="7500772" cy="1754326"/>
          </a:xfrm>
          <a:prstGeom prst="rect">
            <a:avLst/>
          </a:prstGeom>
        </p:spPr>
        <p:txBody>
          <a:bodyPr wrap="none">
            <a:spAutoFit/>
          </a:bodyPr>
          <a:lstStyle/>
          <a:p>
            <a:pPr algn="r" rtl="1"/>
            <a:r>
              <a:rPr lang="fa-IR" sz="5400" b="1" dirty="0">
                <a:solidFill>
                  <a:srgbClr val="0070C0"/>
                </a:solidFill>
                <a:cs typeface="B Nazanin" panose="00000400000000000000" pitchFamily="2" charset="-78"/>
              </a:rPr>
              <a:t>کار با سیستم اتوماسیون اداری </a:t>
            </a:r>
            <a:endParaRPr lang="en-US" sz="5400" b="1" dirty="0">
              <a:solidFill>
                <a:srgbClr val="0070C0"/>
              </a:solidFill>
              <a:cs typeface="B Nazanin" panose="00000400000000000000" pitchFamily="2" charset="-78"/>
            </a:endParaRPr>
          </a:p>
          <a:p>
            <a:pPr algn="ctr" rtl="1"/>
            <a:r>
              <a:rPr lang="fa-IR" sz="5400" b="1" dirty="0">
                <a:solidFill>
                  <a:srgbClr val="0070C0"/>
                </a:solidFill>
                <a:cs typeface="B Nazanin" panose="00000400000000000000" pitchFamily="2" charset="-78"/>
              </a:rPr>
              <a:t>و سامانه ملی و دستگاهی</a:t>
            </a:r>
            <a:endParaRPr lang="en-US" sz="5400" b="1" dirty="0">
              <a:solidFill>
                <a:srgbClr val="0070C0"/>
              </a:solidFill>
              <a:cs typeface="B Nazanin" panose="00000400000000000000" pitchFamily="2" charset="-78"/>
            </a:endParaRPr>
          </a:p>
        </p:txBody>
      </p:sp>
    </p:spTree>
    <p:extLst>
      <p:ext uri="{BB962C8B-B14F-4D97-AF65-F5344CB8AC3E}">
        <p14:creationId xmlns:p14="http://schemas.microsoft.com/office/powerpoint/2010/main" val="2893244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36523" y="1054130"/>
            <a:ext cx="11918953" cy="5586145"/>
          </a:xfrm>
          <a:prstGeom prst="rect">
            <a:avLst/>
          </a:prstGeom>
        </p:spPr>
        <p:txBody>
          <a:bodyPr wrap="square">
            <a:spAutoFit/>
          </a:bodyPr>
          <a:lstStyle/>
          <a:p>
            <a:pPr algn="just" rtl="1">
              <a:lnSpc>
                <a:spcPct val="150000"/>
              </a:lnSpc>
            </a:pPr>
            <a:r>
              <a:rPr lang="fa-IR" sz="2400" cap="all" dirty="0">
                <a:latin typeface="Iran Sans - Regular"/>
                <a:cs typeface="B Nazanin" panose="00000400000000000000" pitchFamily="2" charset="-78"/>
              </a:rPr>
              <a:t>6. کارتابل آفلاین</a:t>
            </a:r>
          </a:p>
          <a:p>
            <a:pPr algn="just" rtl="1">
              <a:lnSpc>
                <a:spcPct val="150000"/>
              </a:lnSpc>
            </a:pPr>
            <a:r>
              <a:rPr lang="fa-IR" sz="2400" cap="all" dirty="0">
                <a:latin typeface="Iran Sans - Regular"/>
                <a:cs typeface="B Nazanin" panose="00000400000000000000" pitchFamily="2" charset="-78"/>
              </a:rPr>
              <a:t>در سیستم‌های اتوماسیون اداری برای قسمت‌های پراهمیت نرم افزار، امکان فعالیت آفلاین نیز در نظر گرفته شده است. تا در صورت عدم دسترسی به اینترنت، بتوانید به اطلاعات مورد نظر دسترسی پیدا کنید. کارتابل آفلاین یکی از این موارد است. با وجود کارتابل آفلاین، شما می‌توانید در هر مکانی، فعالیت‌های خود را پیگیری کرده و پس از برقراری ارتباط با سیستم آنها را به روز کنید.</a:t>
            </a:r>
          </a:p>
          <a:p>
            <a:pPr algn="just" rtl="1">
              <a:lnSpc>
                <a:spcPct val="150000"/>
              </a:lnSpc>
            </a:pPr>
            <a:r>
              <a:rPr lang="fa-IR" sz="2400" cap="all" dirty="0">
                <a:latin typeface="Iran Sans - Regular"/>
                <a:cs typeface="B Nazanin" panose="00000400000000000000" pitchFamily="2" charset="-78"/>
              </a:rPr>
              <a:t>7. صندوق پیام</a:t>
            </a:r>
          </a:p>
          <a:p>
            <a:pPr algn="just" rtl="1">
              <a:lnSpc>
                <a:spcPct val="150000"/>
              </a:lnSpc>
            </a:pPr>
            <a:r>
              <a:rPr lang="fa-IR" sz="2400" cap="all" dirty="0">
                <a:latin typeface="Iran Sans - Regular"/>
                <a:cs typeface="B Nazanin" panose="00000400000000000000" pitchFamily="2" charset="-78"/>
              </a:rPr>
              <a:t>8. سامانه ارسال پیام کوتاه</a:t>
            </a:r>
          </a:p>
          <a:p>
            <a:pPr algn="just" rtl="1">
              <a:lnSpc>
                <a:spcPct val="150000"/>
              </a:lnSpc>
            </a:pPr>
            <a:r>
              <a:rPr lang="fa-IR" sz="2400" cap="all" dirty="0">
                <a:latin typeface="Iran Sans - Regular"/>
                <a:cs typeface="B Nazanin" panose="00000400000000000000" pitchFamily="2" charset="-78"/>
              </a:rPr>
              <a:t>9. سامانه ارسال و دریافت پست الکترونیک</a:t>
            </a:r>
          </a:p>
          <a:p>
            <a:pPr algn="just" rtl="1">
              <a:lnSpc>
                <a:spcPct val="150000"/>
              </a:lnSpc>
            </a:pPr>
            <a:r>
              <a:rPr lang="fa-IR" sz="2400" cap="all" dirty="0">
                <a:latin typeface="Iran Sans - Regular"/>
                <a:cs typeface="B Nazanin" panose="00000400000000000000" pitchFamily="2" charset="-78"/>
              </a:rPr>
              <a:t>10. سامانه ارسال و دریافت فکس</a:t>
            </a:r>
          </a:p>
          <a:p>
            <a:pPr algn="just" rtl="1">
              <a:lnSpc>
                <a:spcPct val="150000"/>
              </a:lnSpc>
            </a:pPr>
            <a:r>
              <a:rPr lang="fa-IR" sz="2400" cap="all" dirty="0">
                <a:latin typeface="Iran Sans - Regular"/>
                <a:cs typeface="B Nazanin" panose="00000400000000000000" pitchFamily="2" charset="-78"/>
              </a:rPr>
              <a:t>11. گزارش ساز و…</a:t>
            </a:r>
          </a:p>
        </p:txBody>
      </p:sp>
      <p:sp>
        <p:nvSpPr>
          <p:cNvPr id="5" name="Text Placeholder 4">
            <a:extLst>
              <a:ext uri="{FF2B5EF4-FFF2-40B4-BE49-F238E27FC236}">
                <a16:creationId xmlns:a16="http://schemas.microsoft.com/office/drawing/2014/main" id="{B3794136-B058-45BF-985D-90EB5F40B402}"/>
              </a:ext>
            </a:extLst>
          </p:cNvPr>
          <p:cNvSpPr>
            <a:spLocks noGrp="1"/>
          </p:cNvSpPr>
          <p:nvPr>
            <p:ph type="body" idx="1"/>
          </p:nvPr>
        </p:nvSpPr>
        <p:spPr>
          <a:xfrm>
            <a:off x="3425030" y="217725"/>
            <a:ext cx="8630446" cy="1012929"/>
          </a:xfrm>
        </p:spPr>
        <p:txBody>
          <a:bodyPr/>
          <a:lstStyle/>
          <a:p>
            <a:pPr algn="r"/>
            <a:r>
              <a:rPr lang="fa-IR" sz="2800" b="1" u="sng" dirty="0">
                <a:solidFill>
                  <a:srgbClr val="FF0000"/>
                </a:solidFill>
                <a:cs typeface="B Nazanin" panose="00000400000000000000" pitchFamily="2" charset="-78"/>
              </a:rPr>
              <a:t>بخش های مختلف یک اتوماسیون اداری:</a:t>
            </a:r>
          </a:p>
          <a:p>
            <a:endParaRPr lang="fa-IR" b="1" dirty="0"/>
          </a:p>
        </p:txBody>
      </p:sp>
    </p:spTree>
    <p:extLst>
      <p:ext uri="{BB962C8B-B14F-4D97-AF65-F5344CB8AC3E}">
        <p14:creationId xmlns:p14="http://schemas.microsoft.com/office/powerpoint/2010/main" val="4090083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87347" y="154396"/>
            <a:ext cx="11564983" cy="6201698"/>
          </a:xfrm>
          <a:prstGeom prst="rect">
            <a:avLst/>
          </a:prstGeom>
        </p:spPr>
        <p:txBody>
          <a:bodyPr wrap="square">
            <a:spAutoFit/>
          </a:bodyPr>
          <a:lstStyle/>
          <a:p>
            <a:pPr algn="just" rtl="1" fontAlgn="base"/>
            <a:r>
              <a:rPr lang="fa-IR" sz="2800" b="1" u="sng" dirty="0">
                <a:solidFill>
                  <a:srgbClr val="FF0000"/>
                </a:solidFill>
                <a:latin typeface="vazir-regular-fd"/>
                <a:cs typeface="B Nazanin" panose="00000400000000000000" pitchFamily="2" charset="-78"/>
              </a:rPr>
              <a:t>انواع اتوماسیون اداری:</a:t>
            </a:r>
          </a:p>
          <a:p>
            <a:pPr algn="just" rtl="1" fontAlgn="base">
              <a:lnSpc>
                <a:spcPct val="150000"/>
              </a:lnSpc>
            </a:pPr>
            <a:endParaRPr lang="fa-IR" sz="3200" b="1" u="sng" dirty="0">
              <a:latin typeface="vazir-regular-fd"/>
              <a:cs typeface="B Nazanin" panose="00000400000000000000" pitchFamily="2" charset="-78"/>
            </a:endParaRPr>
          </a:p>
          <a:p>
            <a:pPr algn="just" rtl="1" fontAlgn="base">
              <a:lnSpc>
                <a:spcPct val="150000"/>
              </a:lnSpc>
            </a:pPr>
            <a:r>
              <a:rPr lang="fa-IR" sz="2400" dirty="0">
                <a:latin typeface="vazir-regular-fd"/>
                <a:cs typeface="B Nazanin" panose="00000400000000000000" pitchFamily="2" charset="-78"/>
              </a:rPr>
              <a:t>برخی از انواع اتوماسیون اداری عبارتند از:</a:t>
            </a:r>
          </a:p>
          <a:p>
            <a:pPr algn="just" rtl="1" fontAlgn="base">
              <a:lnSpc>
                <a:spcPct val="150000"/>
              </a:lnSpc>
              <a:buFont typeface="Arial" panose="020B0604020202020204" pitchFamily="34" charset="0"/>
              <a:buChar char="•"/>
            </a:pPr>
            <a:r>
              <a:rPr lang="fa-IR" sz="2400" b="1" dirty="0">
                <a:latin typeface="inherit"/>
                <a:cs typeface="B Nazanin" panose="00000400000000000000" pitchFamily="2" charset="-78"/>
              </a:rPr>
              <a:t>اتوماسیون ساده</a:t>
            </a:r>
            <a:r>
              <a:rPr lang="fa-IR" sz="2400" dirty="0">
                <a:latin typeface="vazir-regular-fd"/>
                <a:cs typeface="B Nazanin" panose="00000400000000000000" pitchFamily="2" charset="-78"/>
              </a:rPr>
              <a:t>: اتوماسیون ساده، کارهای ساده و ابتدایی را خودکارسازی می‌کند. ابزارهای اتوماسیون ساده، بدون نیاز به کدنویسی یا با کدنویسی اندک، کارهای تکراری را دیجیتالی می‌کنند و از این طریق باعث حذف خطاهای انسانی و تسریع کار گروهی می‌شوند. اتوماسیون اداری و اتوماسیون فرآیند رباتیک نمونه‌هایی از اتوماسیون ساده هستند.</a:t>
            </a:r>
          </a:p>
          <a:p>
            <a:pPr algn="just" rtl="1" fontAlgn="base">
              <a:lnSpc>
                <a:spcPct val="150000"/>
              </a:lnSpc>
              <a:buFont typeface="Arial" panose="020B0604020202020204" pitchFamily="34" charset="0"/>
              <a:buChar char="•"/>
            </a:pPr>
            <a:endParaRPr lang="fa-IR" sz="2400" dirty="0">
              <a:latin typeface="vazir-regular-fd"/>
              <a:cs typeface="B Nazanin" panose="00000400000000000000" pitchFamily="2" charset="-78"/>
            </a:endParaRPr>
          </a:p>
          <a:p>
            <a:pPr algn="just" rtl="1" fontAlgn="base">
              <a:lnSpc>
                <a:spcPct val="150000"/>
              </a:lnSpc>
              <a:buFont typeface="Arial" panose="020B0604020202020204" pitchFamily="34" charset="0"/>
              <a:buChar char="•"/>
            </a:pPr>
            <a:r>
              <a:rPr lang="fa-IR" sz="2400" b="1" dirty="0">
                <a:latin typeface="inherit"/>
                <a:cs typeface="B Nazanin" panose="00000400000000000000" pitchFamily="2" charset="-78"/>
              </a:rPr>
              <a:t>اتوماسیون فرآیند</a:t>
            </a:r>
            <a:r>
              <a:rPr lang="fa-IR" sz="2400" dirty="0">
                <a:latin typeface="vazir-regular-fd"/>
                <a:cs typeface="B Nazanin" panose="00000400000000000000" pitchFamily="2" charset="-78"/>
              </a:rPr>
              <a:t>: اتوماسیون فرآیند یا مدیریت فرآیندهای کسب و کار به یکنواخت‌سازی و شفاف‌سازی فرآیندهای سازمانی می‌پردازد. اتوماسیون فرآیند که اغلب توسط نرم‌افزارهای اختصاصی صورت می‌پذیرد، می‌تواند بهره‌وری و کارایی سازمان را افزایش دهد و در عین حال بینش‌های تجاری ارزشمندی را در اختیار شما قرار دهند. فرآیندکاوی و خودکارسازی گردش کار، نمونه‌هایی از اتوماسیون فرآیند هستند.</a:t>
            </a:r>
          </a:p>
        </p:txBody>
      </p:sp>
    </p:spTree>
    <p:extLst>
      <p:ext uri="{BB962C8B-B14F-4D97-AF65-F5344CB8AC3E}">
        <p14:creationId xmlns:p14="http://schemas.microsoft.com/office/powerpoint/2010/main" val="1474777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C87538-087B-4BF1-BB15-6C8191860FEE}"/>
              </a:ext>
            </a:extLst>
          </p:cNvPr>
          <p:cNvSpPr>
            <a:spLocks noGrp="1"/>
          </p:cNvSpPr>
          <p:nvPr>
            <p:ph type="title"/>
          </p:nvPr>
        </p:nvSpPr>
        <p:spPr>
          <a:xfrm>
            <a:off x="5383368" y="173455"/>
            <a:ext cx="6598765" cy="818219"/>
          </a:xfrm>
        </p:spPr>
        <p:txBody>
          <a:bodyPr>
            <a:normAutofit fontScale="90000"/>
          </a:bodyPr>
          <a:lstStyle/>
          <a:p>
            <a:pPr algn="r"/>
            <a:r>
              <a:rPr lang="fa-IR" sz="3200" b="1" u="sng" dirty="0">
                <a:solidFill>
                  <a:srgbClr val="FF0000"/>
                </a:solidFill>
                <a:latin typeface="vazir-regular-fd"/>
                <a:cs typeface="B Nazanin" panose="00000400000000000000" pitchFamily="2" charset="-78"/>
              </a:rPr>
              <a:t>انواع اتوماسیون اداری:</a:t>
            </a:r>
            <a:br>
              <a:rPr lang="fa-IR" sz="3200" b="1" u="sng" dirty="0">
                <a:solidFill>
                  <a:srgbClr val="FF0000"/>
                </a:solidFill>
                <a:latin typeface="vazir-regular-fd"/>
                <a:cs typeface="B Nazanin" panose="00000400000000000000" pitchFamily="2" charset="-78"/>
              </a:rPr>
            </a:br>
            <a:endParaRPr lang="fa-IR" dirty="0"/>
          </a:p>
        </p:txBody>
      </p:sp>
      <p:sp>
        <p:nvSpPr>
          <p:cNvPr id="5" name="Content Placeholder 4">
            <a:extLst>
              <a:ext uri="{FF2B5EF4-FFF2-40B4-BE49-F238E27FC236}">
                <a16:creationId xmlns:a16="http://schemas.microsoft.com/office/drawing/2014/main" id="{E7887083-4A7A-4578-A166-42AC70E7C8DE}"/>
              </a:ext>
            </a:extLst>
          </p:cNvPr>
          <p:cNvSpPr>
            <a:spLocks noGrp="1"/>
          </p:cNvSpPr>
          <p:nvPr>
            <p:ph sz="quarter" idx="13"/>
          </p:nvPr>
        </p:nvSpPr>
        <p:spPr>
          <a:xfrm>
            <a:off x="231820" y="914398"/>
            <a:ext cx="11814708" cy="5654236"/>
          </a:xfrm>
        </p:spPr>
        <p:txBody>
          <a:bodyPr>
            <a:normAutofit fontScale="92500"/>
          </a:bodyPr>
          <a:lstStyle/>
          <a:p>
            <a:endParaRPr lang="fa-IR" dirty="0"/>
          </a:p>
          <a:p>
            <a:pPr marL="0" algn="just" defTabSz="457200" fontAlgn="base">
              <a:lnSpc>
                <a:spcPct val="150000"/>
              </a:lnSpc>
            </a:pPr>
            <a:r>
              <a:rPr lang="fa-IR" sz="2400" dirty="0">
                <a:latin typeface="vazir-regular-fd"/>
                <a:cs typeface="B Nazanin" panose="00000400000000000000" pitchFamily="2" charset="-78"/>
              </a:rPr>
              <a:t>اتوماسیون پیشرفته: اتوماسیون پیشرفته انسان‌‎ها و ماشین‌ها را ترکیب می‌کند تا چندین سیستم را در سازمان ادغام کند. اتوماسیون پیشرفته که امکان خودکارسازی فرآیندهای پیچیده‌تر را دارد، از داده‌های بدون ساختار همراه با یادگیری ماشینی، پردازش زبان طبیعی و تجزیه و تحلیل آنها استفاده می‌کند. این نوع اتوماسیون، باعث ارتقای مدیریت دانش و بهبود در سامانه‌های پشتیبانی تصمیم در کسب و کارهای تخصصی می‌شود.</a:t>
            </a:r>
          </a:p>
          <a:p>
            <a:pPr marL="0" algn="just" defTabSz="457200" fontAlgn="base">
              <a:lnSpc>
                <a:spcPct val="150000"/>
              </a:lnSpc>
            </a:pPr>
            <a:endParaRPr lang="fa-IR" sz="2400" dirty="0">
              <a:latin typeface="vazir-regular-fd"/>
              <a:cs typeface="B Nazanin" panose="00000400000000000000" pitchFamily="2" charset="-78"/>
            </a:endParaRPr>
          </a:p>
          <a:p>
            <a:pPr marL="0" algn="just" defTabSz="457200" fontAlgn="base">
              <a:lnSpc>
                <a:spcPct val="150000"/>
              </a:lnSpc>
            </a:pPr>
            <a:r>
              <a:rPr lang="fa-IR" sz="2400" dirty="0">
                <a:latin typeface="vazir-regular-fd"/>
                <a:cs typeface="B Nazanin" panose="00000400000000000000" pitchFamily="2" charset="-78"/>
              </a:rPr>
              <a:t>اتوماسیون هوشمند: اتوماسیون هوشمند که مبتنی بر هوش مصنوعی است، به این معنی است که ماشین‌ها می‌توانند “یاد بگیرند” و براساس موقعیت‌هایی که در گذشته با آنها مواجه شده و تجزیه و تحلیل کرده‌اند، تصمیم‌گیری کنند. به عنوان مثال، در بخش خدمات مشتریان، دستیاران مجازی مبتنی بر هوش مصنوعی می‌توانند هزینه‌ها را کاهش دهند و در عین حال تعاملات هوشمندانه‌تری را میان مشتریان و کارکنان انسانی امکان‌پذیر کنند. در نتیجه، تجربه خدمات بهتری برای مشتریان بوجود می‌آید.</a:t>
            </a:r>
          </a:p>
        </p:txBody>
      </p:sp>
    </p:spTree>
    <p:extLst>
      <p:ext uri="{BB962C8B-B14F-4D97-AF65-F5344CB8AC3E}">
        <p14:creationId xmlns:p14="http://schemas.microsoft.com/office/powerpoint/2010/main" val="575695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48046" y="156754"/>
            <a:ext cx="11922033" cy="6571030"/>
          </a:xfrm>
          <a:prstGeom prst="rect">
            <a:avLst/>
          </a:prstGeom>
        </p:spPr>
        <p:txBody>
          <a:bodyPr wrap="square">
            <a:spAutoFit/>
          </a:bodyPr>
          <a:lstStyle/>
          <a:p>
            <a:pPr algn="just" rtl="1" fontAlgn="base"/>
            <a:r>
              <a:rPr lang="fa-IR" sz="3200" b="1" u="sng" dirty="0">
                <a:solidFill>
                  <a:srgbClr val="FF0000"/>
                </a:solidFill>
                <a:latin typeface="inherit"/>
                <a:cs typeface="B Nazanin" panose="00000400000000000000" pitchFamily="2" charset="-78"/>
              </a:rPr>
              <a:t>کاربردهای متداول اتوماسیون اداری چیست؟</a:t>
            </a:r>
          </a:p>
          <a:p>
            <a:pPr algn="just" rtl="1" fontAlgn="base">
              <a:lnSpc>
                <a:spcPct val="150000"/>
              </a:lnSpc>
              <a:buClr>
                <a:srgbClr val="FF0000"/>
              </a:buClr>
            </a:pPr>
            <a:r>
              <a:rPr lang="fa-IR" sz="2400" dirty="0">
                <a:latin typeface="vazir-regular-fd"/>
                <a:cs typeface="B Nazanin" panose="00000400000000000000" pitchFamily="2" charset="-78"/>
              </a:rPr>
              <a:t> اتوماسیون اداری برای ساده‌سازی فرآیندها در اکثر بخش‌های یک سازمان مناسب است:</a:t>
            </a:r>
            <a:endParaRPr lang="fa-IR" sz="2400" b="1" dirty="0">
              <a:latin typeface="inherit"/>
              <a:cs typeface="B Nazanin" panose="00000400000000000000" pitchFamily="2" charset="-78"/>
            </a:endParaRPr>
          </a:p>
          <a:p>
            <a:pPr marL="342900" indent="-342900" algn="just" rtl="1" fontAlgn="base">
              <a:lnSpc>
                <a:spcPct val="150000"/>
              </a:lnSpc>
              <a:buClr>
                <a:srgbClr val="FF0000"/>
              </a:buClr>
              <a:buFont typeface="Wingdings" panose="05000000000000000000" pitchFamily="2" charset="2"/>
              <a:buChar char="v"/>
            </a:pPr>
            <a:r>
              <a:rPr lang="fa-IR" sz="2400" b="1" dirty="0">
                <a:latin typeface="inherit"/>
                <a:cs typeface="B Nazanin" panose="00000400000000000000" pitchFamily="2" charset="-78"/>
              </a:rPr>
              <a:t>فعالیت‌های بازاریابی</a:t>
            </a:r>
            <a:r>
              <a:rPr lang="fa-IR" sz="2400" dirty="0">
                <a:latin typeface="vazir-regular-fd"/>
                <a:cs typeface="B Nazanin" panose="00000400000000000000" pitchFamily="2" charset="-78"/>
              </a:rPr>
              <a:t>: در اتوماسیون ایمیل مارکتینگ (بازاریابی ایمیلی)، شرکت‌ها می‌توانند از نرم‌افزارها برای ارسال ایمیل به لیست مشتریان در یک زمان‌بندی از پیش تعیین شده استفاده کنند و هزینه‌های اجرای کمپین‌ها به صورت دستی را کاهش دهند. همچنین با استفاده از اتوماسیون می‌توان تلاش‌های بازاریابی را به سیستم مدیریت ارتباط با مشتریان متصل کرد و حتی کارهایی مانند هدف قرار دادن مشتریان با پیام‌های خودکار در رسانه‌های اجتماعی را از طریق این نرم‌افزارها انجام داد.</a:t>
            </a:r>
          </a:p>
          <a:p>
            <a:pPr marL="342900" indent="-342900" algn="just" rtl="1" fontAlgn="base">
              <a:lnSpc>
                <a:spcPct val="150000"/>
              </a:lnSpc>
              <a:buClr>
                <a:srgbClr val="FF0000"/>
              </a:buClr>
              <a:buFont typeface="Wingdings" panose="05000000000000000000" pitchFamily="2" charset="2"/>
              <a:buChar char="v"/>
            </a:pPr>
            <a:endParaRPr lang="fa-IR" sz="2400" dirty="0">
              <a:latin typeface="vazir-regular-fd"/>
              <a:cs typeface="B Nazanin" panose="00000400000000000000" pitchFamily="2" charset="-78"/>
            </a:endParaRPr>
          </a:p>
          <a:p>
            <a:pPr marL="342900" indent="-342900" algn="just" rtl="1" fontAlgn="base">
              <a:lnSpc>
                <a:spcPct val="150000"/>
              </a:lnSpc>
              <a:buClr>
                <a:srgbClr val="FF0000"/>
              </a:buClr>
              <a:buFont typeface="Wingdings" panose="05000000000000000000" pitchFamily="2" charset="2"/>
              <a:buChar char="v"/>
            </a:pPr>
            <a:r>
              <a:rPr lang="fa-IR" sz="2400" b="1" dirty="0">
                <a:latin typeface="inherit"/>
                <a:cs typeface="B Nazanin" panose="00000400000000000000" pitchFamily="2" charset="-78"/>
              </a:rPr>
              <a:t>منابع انسانی</a:t>
            </a:r>
            <a:r>
              <a:rPr lang="fa-IR" sz="2400" dirty="0">
                <a:latin typeface="vazir-regular-fd"/>
                <a:cs typeface="B Nazanin" panose="00000400000000000000" pitchFamily="2" charset="-78"/>
              </a:rPr>
              <a:t>: سیستم‌های اتوماسیون مدیریت منابع انسانی می‌توانند طیف وسیعی از وظایف منابع انسانی، از جمله پردازش درخواست‌های استخدامی، زمان بندی مصاحبه‌ها، ارسال پیشنهادات شغلی، استقرار نیروهای جدید، مدیریت حقوق و دستمزد و مدیریت مزایا را خودکارسازی کنند. این سیستم‌ها همچنین می‌توانند با استفاده از تجزیه و تحلیل داده، به آگاهی بیشتر از راه‌های افزایش بهره‌وری نیروی کار دست یابند.</a:t>
            </a:r>
          </a:p>
        </p:txBody>
      </p:sp>
    </p:spTree>
    <p:extLst>
      <p:ext uri="{BB962C8B-B14F-4D97-AF65-F5344CB8AC3E}">
        <p14:creationId xmlns:p14="http://schemas.microsoft.com/office/powerpoint/2010/main" val="403329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C19A0-100A-4695-B30D-5580F4795384}"/>
              </a:ext>
            </a:extLst>
          </p:cNvPr>
          <p:cNvSpPr>
            <a:spLocks noGrp="1"/>
          </p:cNvSpPr>
          <p:nvPr>
            <p:ph type="title"/>
          </p:nvPr>
        </p:nvSpPr>
        <p:spPr>
          <a:xfrm>
            <a:off x="2524330" y="134820"/>
            <a:ext cx="9603275" cy="831098"/>
          </a:xfrm>
        </p:spPr>
        <p:txBody>
          <a:bodyPr/>
          <a:lstStyle/>
          <a:p>
            <a:pPr algn="r"/>
            <a:r>
              <a:rPr lang="fa-IR" sz="3200" b="1" u="sng" dirty="0">
                <a:solidFill>
                  <a:srgbClr val="FF0000"/>
                </a:solidFill>
                <a:latin typeface="inherit"/>
                <a:cs typeface="B Nazanin" panose="00000400000000000000" pitchFamily="2" charset="-78"/>
              </a:rPr>
              <a:t>کاربردهای متداول اتوماسیون اداری چیست؟</a:t>
            </a:r>
            <a:endParaRPr lang="fa-IR" dirty="0"/>
          </a:p>
        </p:txBody>
      </p:sp>
      <p:sp>
        <p:nvSpPr>
          <p:cNvPr id="3" name="Content Placeholder 2">
            <a:extLst>
              <a:ext uri="{FF2B5EF4-FFF2-40B4-BE49-F238E27FC236}">
                <a16:creationId xmlns:a16="http://schemas.microsoft.com/office/drawing/2014/main" id="{E105C0F3-4E83-4F2D-8819-F09BF8CB91A8}"/>
              </a:ext>
            </a:extLst>
          </p:cNvPr>
          <p:cNvSpPr>
            <a:spLocks noGrp="1"/>
          </p:cNvSpPr>
          <p:nvPr>
            <p:ph sz="quarter" idx="13"/>
          </p:nvPr>
        </p:nvSpPr>
        <p:spPr>
          <a:xfrm>
            <a:off x="180304" y="1068143"/>
            <a:ext cx="12011696" cy="5487203"/>
          </a:xfrm>
        </p:spPr>
        <p:txBody>
          <a:bodyPr>
            <a:noAutofit/>
          </a:bodyPr>
          <a:lstStyle/>
          <a:p>
            <a:pPr>
              <a:lnSpc>
                <a:spcPct val="150000"/>
              </a:lnSpc>
              <a:buFont typeface="Wingdings" panose="05000000000000000000" pitchFamily="2" charset="2"/>
              <a:buChar char="v"/>
            </a:pPr>
            <a:r>
              <a:rPr lang="fa-IR" sz="2400" b="1" dirty="0"/>
              <a:t>فرآیندهای فروش: </a:t>
            </a:r>
            <a:r>
              <a:rPr lang="fa-IR" sz="2400" dirty="0"/>
              <a:t>ابزارهای اتوماسیون فروش تیم‌های فروش را قادر می‌سازند تا زمان کمتری را صرف ثبت فعالیت‌های مربوط به معاملات کرده و زمان بیشتری را برای برقراری تماس‌های تلفنی که منجر به جذب بیشتر مشتریان جدید می‌شود، صرف کنند. این ابزارها می‌توانند وظایف تکراری در طول فرآیند فروش را خودکارسازی کنند، مانند تشخیص کیفیت لیدها و فرصت‌های فروش با توجه به سفر خریدار، سپردن مشتریان بالقوه به نمایندگان فروش مناسب برای آنها و ایجاد پیش‌بینی فروش با پشتوانه داده‌ها.</a:t>
            </a:r>
          </a:p>
          <a:p>
            <a:pPr>
              <a:lnSpc>
                <a:spcPct val="150000"/>
              </a:lnSpc>
              <a:buFont typeface="Wingdings" panose="05000000000000000000" pitchFamily="2" charset="2"/>
              <a:buChar char="v"/>
            </a:pPr>
            <a:r>
              <a:rPr lang="fa-IR" sz="2400" b="1" dirty="0"/>
              <a:t>امور مالی و حسابداری: </a:t>
            </a:r>
            <a:r>
              <a:rPr lang="fa-IR" sz="2400" dirty="0"/>
              <a:t>با خودکارسازی برنامه‌ریزی‌های مالی و حسابداری، شرکت‌ها می‌توانند برای کارهای مهم‌تر مانند تجزیه و تحلیل داده‌ها، تعیین استراتژی و همکاری با ذی‌نفعان وقت بگذارند. به عنوان مثال در مدیریت حساب‌های پرداختنی، ثبت داده‌ها به صورت خودکار انجام می‌شود، صورتحساب‌ها به طور خودکار با اسناد مطابقت داده می‌شوند و تاییدیه‎‌ها به طور خودکار پی‌گیری می‌شوند. این باعث کاهش خطاهای موجود در داده‌ها شده و از تقلب از طریق نظارت هوشمند جلوگیری می‌کند.</a:t>
            </a:r>
          </a:p>
        </p:txBody>
      </p:sp>
    </p:spTree>
    <p:extLst>
      <p:ext uri="{BB962C8B-B14F-4D97-AF65-F5344CB8AC3E}">
        <p14:creationId xmlns:p14="http://schemas.microsoft.com/office/powerpoint/2010/main" val="4207338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04423" y="197903"/>
            <a:ext cx="11826240" cy="5016758"/>
          </a:xfrm>
          <a:prstGeom prst="rect">
            <a:avLst/>
          </a:prstGeom>
        </p:spPr>
        <p:txBody>
          <a:bodyPr wrap="square">
            <a:spAutoFit/>
          </a:bodyPr>
          <a:lstStyle/>
          <a:p>
            <a:pPr algn="just" rtl="1"/>
            <a:r>
              <a:rPr lang="fa-IR" sz="2800" b="1" u="sng" dirty="0">
                <a:solidFill>
                  <a:srgbClr val="FF0000"/>
                </a:solidFill>
                <a:latin typeface="Shabnam"/>
                <a:cs typeface="B Nazanin" panose="00000400000000000000" pitchFamily="2" charset="-78"/>
              </a:rPr>
              <a:t>چالش‌های پیاده‌سازی اتوماسیون اداری</a:t>
            </a:r>
          </a:p>
          <a:p>
            <a:pPr algn="just" rtl="1"/>
            <a:endParaRPr lang="fa-IR" dirty="0">
              <a:solidFill>
                <a:srgbClr val="212529"/>
              </a:solidFill>
              <a:latin typeface="Shabnam"/>
              <a:cs typeface="B Nazanin" panose="00000400000000000000" pitchFamily="2" charset="-78"/>
            </a:endParaRPr>
          </a:p>
          <a:p>
            <a:pPr algn="just" defTabSz="914400" rtl="1">
              <a:lnSpc>
                <a:spcPct val="150000"/>
              </a:lnSpc>
              <a:spcBef>
                <a:spcPts val="1000"/>
              </a:spcBef>
              <a:buClr>
                <a:schemeClr val="accent1"/>
              </a:buClr>
              <a:buSzPct val="100000"/>
            </a:pPr>
            <a:r>
              <a:rPr lang="fa-IR" sz="2400" dirty="0">
                <a:latin typeface="Shabnam"/>
                <a:cs typeface="B Nazanin" panose="00000400000000000000" pitchFamily="2" charset="-78"/>
              </a:rPr>
              <a:t>گاهی چالش‌های مهمی در استفاده سازمان‌ها و شرکت‌ها از سیستم اتوماسیون اداری وجود دارد. برخی از این چالش‌ها به شرح زیر است:</a:t>
            </a:r>
          </a:p>
          <a:p>
            <a:pPr algn="just" defTabSz="914400" rtl="1">
              <a:lnSpc>
                <a:spcPct val="150000"/>
              </a:lnSpc>
              <a:spcBef>
                <a:spcPts val="1000"/>
              </a:spcBef>
              <a:buClr>
                <a:schemeClr val="accent1"/>
              </a:buClr>
              <a:buSzPct val="100000"/>
            </a:pPr>
            <a:r>
              <a:rPr lang="fa-IR" sz="2400" b="1" dirty="0">
                <a:latin typeface="Shabnam"/>
                <a:cs typeface="B Nazanin" panose="00000400000000000000" pitchFamily="2" charset="-78"/>
              </a:rPr>
              <a:t>1. دور ماندن از الگوی نرم افزار </a:t>
            </a:r>
            <a:r>
              <a:rPr lang="en-US" sz="2400" b="1" dirty="0">
                <a:latin typeface="Shabnam"/>
                <a:cs typeface="B Nazanin" panose="00000400000000000000" pitchFamily="2" charset="-78"/>
              </a:rPr>
              <a:t>ERP </a:t>
            </a:r>
            <a:r>
              <a:rPr lang="fa-IR" sz="2400" b="1" dirty="0">
                <a:latin typeface="Shabnam"/>
                <a:cs typeface="B Nazanin" panose="00000400000000000000" pitchFamily="2" charset="-78"/>
              </a:rPr>
              <a:t>( برنامه‌ریزی منابع سازمانی ) و عدم یکپارچگی با دیگر سیستم‌های سازمانی </a:t>
            </a:r>
          </a:p>
          <a:p>
            <a:pPr algn="just" defTabSz="914400" rtl="1">
              <a:lnSpc>
                <a:spcPct val="150000"/>
              </a:lnSpc>
              <a:spcBef>
                <a:spcPts val="1000"/>
              </a:spcBef>
              <a:buClr>
                <a:schemeClr val="accent1"/>
              </a:buClr>
              <a:buSzPct val="100000"/>
            </a:pPr>
            <a:r>
              <a:rPr lang="fa-IR" sz="2400" dirty="0">
                <a:latin typeface="Shabnam"/>
                <a:cs typeface="B Nazanin" panose="00000400000000000000" pitchFamily="2" charset="-78"/>
              </a:rPr>
              <a:t>شرکت‌های زیادی در حوزه نرم افزار، سیستم اتوماسیون اداری ارائه می‌دهند ولی عدم ورود آنها به حوزه نرم افزارهای</a:t>
            </a:r>
            <a:r>
              <a:rPr lang="en-US" sz="2400" dirty="0">
                <a:latin typeface="Shabnam"/>
                <a:cs typeface="B Nazanin" panose="00000400000000000000" pitchFamily="2" charset="-78"/>
              </a:rPr>
              <a:t>ERP </a:t>
            </a:r>
            <a:r>
              <a:rPr lang="fa-IR" sz="2400" dirty="0">
                <a:latin typeface="Shabnam"/>
                <a:cs typeface="B Nazanin" panose="00000400000000000000" pitchFamily="2" charset="-78"/>
              </a:rPr>
              <a:t> موجب می‌شود، قادر به پشتیبانی مشتریان خود در روند سریع تحول دیجیتال نباشند. سیستم‌های جزیره‌ای حوزه‌های مالی اداری و منابع انسانی مشکلات زیادی ایجاد می‌کند و کمتر سازمانی حاضر به ادامه استفاده از یک سیستم اتوماسیون اداری خارج از الگوی</a:t>
            </a:r>
            <a:r>
              <a:rPr lang="en-US" sz="2400" dirty="0">
                <a:latin typeface="Shabnam"/>
                <a:cs typeface="B Nazanin" panose="00000400000000000000" pitchFamily="2" charset="-78"/>
              </a:rPr>
              <a:t>ERP </a:t>
            </a:r>
            <a:r>
              <a:rPr lang="fa-IR" sz="2400" dirty="0">
                <a:latin typeface="Shabnam"/>
                <a:cs typeface="B Nazanin" panose="00000400000000000000" pitchFamily="2" charset="-78"/>
              </a:rPr>
              <a:t> است.</a:t>
            </a:r>
          </a:p>
        </p:txBody>
      </p:sp>
    </p:spTree>
    <p:extLst>
      <p:ext uri="{BB962C8B-B14F-4D97-AF65-F5344CB8AC3E}">
        <p14:creationId xmlns:p14="http://schemas.microsoft.com/office/powerpoint/2010/main" val="2119581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76BA-0961-47E0-9CA7-0AA6338D6AAA}"/>
              </a:ext>
            </a:extLst>
          </p:cNvPr>
          <p:cNvSpPr>
            <a:spLocks noGrp="1"/>
          </p:cNvSpPr>
          <p:nvPr>
            <p:ph type="title"/>
          </p:nvPr>
        </p:nvSpPr>
        <p:spPr>
          <a:xfrm>
            <a:off x="2428305" y="194028"/>
            <a:ext cx="9603275" cy="1049235"/>
          </a:xfrm>
        </p:spPr>
        <p:txBody>
          <a:bodyPr/>
          <a:lstStyle/>
          <a:p>
            <a:pPr algn="r"/>
            <a:r>
              <a:rPr lang="fa-IR" sz="3200" b="1" u="sng" dirty="0">
                <a:solidFill>
                  <a:srgbClr val="FF0000"/>
                </a:solidFill>
                <a:latin typeface="Shabnam"/>
                <a:cs typeface="B Nazanin" panose="00000400000000000000" pitchFamily="2" charset="-78"/>
              </a:rPr>
              <a:t>چالش‌های پیاده‌سازی اتوماسیون اداری</a:t>
            </a:r>
            <a:endParaRPr lang="fa-IR" dirty="0"/>
          </a:p>
        </p:txBody>
      </p:sp>
      <p:sp>
        <p:nvSpPr>
          <p:cNvPr id="3" name="Content Placeholder 2">
            <a:extLst>
              <a:ext uri="{FF2B5EF4-FFF2-40B4-BE49-F238E27FC236}">
                <a16:creationId xmlns:a16="http://schemas.microsoft.com/office/drawing/2014/main" id="{C1383663-5A1A-41E8-AB39-CE772A5786A3}"/>
              </a:ext>
            </a:extLst>
          </p:cNvPr>
          <p:cNvSpPr>
            <a:spLocks noGrp="1"/>
          </p:cNvSpPr>
          <p:nvPr>
            <p:ph sz="quarter" idx="13"/>
          </p:nvPr>
        </p:nvSpPr>
        <p:spPr>
          <a:xfrm>
            <a:off x="336885" y="1267326"/>
            <a:ext cx="11694695" cy="4796590"/>
          </a:xfrm>
        </p:spPr>
        <p:txBody>
          <a:bodyPr>
            <a:normAutofit/>
          </a:bodyPr>
          <a:lstStyle/>
          <a:p>
            <a:pPr marL="0" indent="0">
              <a:lnSpc>
                <a:spcPct val="150000"/>
              </a:lnSpc>
              <a:buNone/>
            </a:pPr>
            <a:r>
              <a:rPr lang="fa-IR" sz="2400" b="1" dirty="0">
                <a:cs typeface="B Nazanin" panose="00000400000000000000" pitchFamily="2" charset="-78"/>
              </a:rPr>
              <a:t>2. بی‌توجهی به لزوم بازمهندسی اتوماسیون اداری</a:t>
            </a:r>
          </a:p>
          <a:p>
            <a:pPr marL="0" indent="0">
              <a:lnSpc>
                <a:spcPct val="150000"/>
              </a:lnSpc>
              <a:buNone/>
            </a:pPr>
            <a:r>
              <a:rPr lang="fa-IR" sz="2400" dirty="0">
                <a:cs typeface="B Nazanin" panose="00000400000000000000" pitchFamily="2" charset="-78"/>
              </a:rPr>
              <a:t>نرم‌افزارها و سیستم‌های اتوماسیون اداری در ابتدا بر اساس مفاهیم مهندسی نرم‌افزار تولید می‌شود. در ادامه روند رشد، نرم‌افزار با عرضه به بازار و مطابق با خواست و نیاز مشتریان در فازهای پشتیبانی تغییرات و تحول زیادی می‌کند. تغییر اساسی در ساختار نرم‌افزارها بنیان دلایل و اهمیت بازمهندسی نرم‌افزارهای اتوماسیون اداری را تشکیل می‌دهند.</a:t>
            </a:r>
          </a:p>
          <a:p>
            <a:pPr marL="0" indent="0">
              <a:lnSpc>
                <a:spcPct val="150000"/>
              </a:lnSpc>
              <a:buNone/>
            </a:pPr>
            <a:r>
              <a:rPr lang="fa-IR" sz="2400" dirty="0">
                <a:cs typeface="B Nazanin" panose="00000400000000000000" pitchFamily="2" charset="-78"/>
              </a:rPr>
              <a:t>نرم‌افزاری که برای مدت 15 تا 20 سال در شرکت‌ها استفاده شده، بارها در طول زمان تغییر کرده، وفق داده شده و گسترش پیدا کرده است. این تغییرات در طول حیات نرم‌افزار باعث ناپایداری می‌شود. نرم‌افزار همچنان کار می‌کند؛ اما هر تغییر باعث ایجاد تاثیرات غیرقابل کنترلی در سایر قسمت‌های آن می‌شود. در نهایت این امر نرم‌افزار را غیرقابل نگهداری می‌کند. در چنین شرایطی نیاز است که با بازمهندسی نرم‌افزار حیات دوباره‌ای به آن بخشیده شود.</a:t>
            </a:r>
          </a:p>
          <a:p>
            <a:endParaRPr lang="fa-IR" sz="2400" dirty="0">
              <a:cs typeface="B Nazanin" panose="00000400000000000000" pitchFamily="2" charset="-78"/>
            </a:endParaRPr>
          </a:p>
        </p:txBody>
      </p:sp>
    </p:spTree>
    <p:extLst>
      <p:ext uri="{BB962C8B-B14F-4D97-AF65-F5344CB8AC3E}">
        <p14:creationId xmlns:p14="http://schemas.microsoft.com/office/powerpoint/2010/main" val="2871502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1479-B322-49CA-A235-D2F58C455E02}"/>
              </a:ext>
            </a:extLst>
          </p:cNvPr>
          <p:cNvSpPr>
            <a:spLocks noGrp="1"/>
          </p:cNvSpPr>
          <p:nvPr>
            <p:ph type="title"/>
          </p:nvPr>
        </p:nvSpPr>
        <p:spPr>
          <a:xfrm>
            <a:off x="2336934" y="163341"/>
            <a:ext cx="9603275" cy="737808"/>
          </a:xfrm>
        </p:spPr>
        <p:txBody>
          <a:bodyPr>
            <a:normAutofit/>
          </a:bodyPr>
          <a:lstStyle/>
          <a:p>
            <a:pPr algn="r"/>
            <a:r>
              <a:rPr lang="fa-IR" sz="2800" b="1" u="sng" dirty="0">
                <a:solidFill>
                  <a:srgbClr val="FF0000"/>
                </a:solidFill>
                <a:cs typeface="B Nazanin" panose="00000400000000000000" pitchFamily="2" charset="-78"/>
              </a:rPr>
              <a:t>چالش‌های پیاده‌سازی اتوماسیون اداری</a:t>
            </a:r>
          </a:p>
        </p:txBody>
      </p:sp>
      <p:sp>
        <p:nvSpPr>
          <p:cNvPr id="3" name="Content Placeholder 2">
            <a:extLst>
              <a:ext uri="{FF2B5EF4-FFF2-40B4-BE49-F238E27FC236}">
                <a16:creationId xmlns:a16="http://schemas.microsoft.com/office/drawing/2014/main" id="{EDF1B1D2-C488-406E-954B-8AF6F2644197}"/>
              </a:ext>
            </a:extLst>
          </p:cNvPr>
          <p:cNvSpPr>
            <a:spLocks noGrp="1"/>
          </p:cNvSpPr>
          <p:nvPr>
            <p:ph sz="quarter" idx="13"/>
          </p:nvPr>
        </p:nvSpPr>
        <p:spPr>
          <a:xfrm>
            <a:off x="238539" y="1066802"/>
            <a:ext cx="11794436" cy="5773632"/>
          </a:xfrm>
        </p:spPr>
        <p:txBody>
          <a:bodyPr/>
          <a:lstStyle/>
          <a:p>
            <a:pPr marL="0" indent="0" algn="just" rtl="1">
              <a:lnSpc>
                <a:spcPct val="150000"/>
              </a:lnSpc>
              <a:buNone/>
            </a:pPr>
            <a:r>
              <a:rPr lang="fa-IR" sz="2400" dirty="0">
                <a:latin typeface="Shabnam"/>
                <a:cs typeface="B Nazanin" panose="00000400000000000000" pitchFamily="2" charset="-78"/>
              </a:rPr>
              <a:t>3. </a:t>
            </a:r>
            <a:r>
              <a:rPr lang="fa-IR" sz="2400" b="1" dirty="0">
                <a:latin typeface="Shabnam"/>
                <a:cs typeface="B Nazanin" panose="00000400000000000000" pitchFamily="2" charset="-78"/>
              </a:rPr>
              <a:t>عدم بروزرسانی زیرساخت‌های فنی مطابق فناوری روز</a:t>
            </a:r>
          </a:p>
          <a:p>
            <a:pPr marL="0" indent="0" algn="just" rtl="1">
              <a:lnSpc>
                <a:spcPct val="150000"/>
              </a:lnSpc>
              <a:buNone/>
            </a:pPr>
            <a:r>
              <a:rPr lang="fa-IR" sz="2400" dirty="0">
                <a:latin typeface="Shabnam"/>
                <a:cs typeface="B Nazanin" panose="00000400000000000000" pitchFamily="2" charset="-78"/>
              </a:rPr>
              <a:t>فناوری و زیرساخت فنی اتوماسیون اداری در دو دهه گذشته تغییرات زیادی کرده است. در حدود بیست سال گذشته نسل جدید نرم افزارهای اتوماسیون اداری تحت وب، کم کم مزیت‌های خود را نشان دادند و جای خود را در بازار فناوری اطلاعات محکم کردند. در دهه گذشته سیستم‌های تحت موبایل رواج یافتند و سیستم‌های اداری بر روی نسخه‌های موبایل ارائه شدند.</a:t>
            </a:r>
          </a:p>
          <a:p>
            <a:pPr marL="0" indent="0" algn="just" rtl="1">
              <a:lnSpc>
                <a:spcPct val="150000"/>
              </a:lnSpc>
              <a:buNone/>
            </a:pPr>
            <a:r>
              <a:rPr lang="fa-IR" sz="2400" dirty="0">
                <a:latin typeface="Shabnam"/>
                <a:cs typeface="B Nazanin" panose="00000400000000000000" pitchFamily="2" charset="-78"/>
              </a:rPr>
              <a:t>شرکت‌های نرم افزاری که اتوماسیون اداری ارائه می‌دهند تحت فشار فناوری برای خدمت رسانی بهتر به کاربران قرار گرفتند. در این راستا شرکت های موفق این حوزه نسل جدید نرم افزارهای خود را به صورت </a:t>
            </a:r>
            <a:r>
              <a:rPr lang="en-US" sz="2400" dirty="0">
                <a:latin typeface="Shabnam"/>
                <a:cs typeface="B Nazanin" panose="00000400000000000000" pitchFamily="2" charset="-78"/>
              </a:rPr>
              <a:t>multi–platform </a:t>
            </a:r>
            <a:r>
              <a:rPr lang="fa-IR" sz="2400" dirty="0">
                <a:latin typeface="Shabnam"/>
                <a:cs typeface="B Nazanin" panose="00000400000000000000" pitchFamily="2" charset="-78"/>
              </a:rPr>
              <a:t>و </a:t>
            </a:r>
            <a:r>
              <a:rPr lang="en-US" sz="2400" dirty="0">
                <a:latin typeface="Shabnam"/>
                <a:cs typeface="B Nazanin" panose="00000400000000000000" pitchFamily="2" charset="-78"/>
              </a:rPr>
              <a:t>multi-browser </a:t>
            </a:r>
            <a:r>
              <a:rPr lang="fa-IR" sz="2400" dirty="0">
                <a:latin typeface="Shabnam"/>
                <a:cs typeface="B Nazanin" panose="00000400000000000000" pitchFamily="2" charset="-78"/>
              </a:rPr>
              <a:t> ارائه می‌کنند. با لزوم بهره گیری از الگوهای توسعه جدید، نرم افزارها باید فریم‌ورک سمت کاربر خود را به صورت شی‌گراء توسعه دهند. استفاده از فناوری‌های جدید</a:t>
            </a:r>
            <a:r>
              <a:rPr lang="en-US" sz="2400" dirty="0">
                <a:latin typeface="Shabnam"/>
                <a:cs typeface="B Nazanin" panose="00000400000000000000" pitchFamily="2" charset="-78"/>
              </a:rPr>
              <a:t>،‌ </a:t>
            </a:r>
            <a:r>
              <a:rPr lang="fa-IR" sz="2400" dirty="0">
                <a:latin typeface="Shabnam"/>
                <a:cs typeface="B Nazanin" panose="00000400000000000000" pitchFamily="2" charset="-78"/>
              </a:rPr>
              <a:t>همگام‌سازی پایانه‌های ارتباط زنده و دو طرفه سمت خدمات‌دهنده-گیرنده نکته مهمی است که در توسعه اتوماسیون اداری باید مورد توجه باشد.</a:t>
            </a:r>
            <a:endParaRPr lang="fa-IR" sz="2400" b="0" i="0" dirty="0">
              <a:effectLst/>
              <a:latin typeface="Shabnam"/>
              <a:cs typeface="B Nazanin" panose="00000400000000000000" pitchFamily="2" charset="-78"/>
            </a:endParaRPr>
          </a:p>
        </p:txBody>
      </p:sp>
    </p:spTree>
    <p:extLst>
      <p:ext uri="{BB962C8B-B14F-4D97-AF65-F5344CB8AC3E}">
        <p14:creationId xmlns:p14="http://schemas.microsoft.com/office/powerpoint/2010/main" val="3811527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 y="220122"/>
            <a:ext cx="12047620" cy="6571030"/>
          </a:xfrm>
          <a:prstGeom prst="rect">
            <a:avLst/>
          </a:prstGeom>
        </p:spPr>
        <p:txBody>
          <a:bodyPr wrap="square">
            <a:spAutoFit/>
          </a:bodyPr>
          <a:lstStyle/>
          <a:p>
            <a:pPr algn="just" rtl="1"/>
            <a:r>
              <a:rPr lang="fa-IR" sz="2800" b="1" u="sng" dirty="0">
                <a:solidFill>
                  <a:srgbClr val="FF0000"/>
                </a:solidFill>
                <a:latin typeface="Shabnam"/>
                <a:cs typeface="B Nazanin" panose="00000400000000000000" pitchFamily="2" charset="-78"/>
              </a:rPr>
              <a:t>اتوماسیون اداری در دوران کرونا و دورکاری</a:t>
            </a:r>
          </a:p>
          <a:p>
            <a:pPr algn="just" rtl="1" fontAlgn="base">
              <a:lnSpc>
                <a:spcPct val="150000"/>
              </a:lnSpc>
              <a:buClr>
                <a:srgbClr val="FF0000"/>
              </a:buClr>
            </a:pPr>
            <a:r>
              <a:rPr lang="fa-IR" sz="2400" dirty="0">
                <a:latin typeface="vazir-regular-fd"/>
                <a:cs typeface="B Nazanin" panose="00000400000000000000" pitchFamily="2" charset="-78"/>
              </a:rPr>
              <a:t>با شیوع بیماری کرونا و دورکاری در سازمان‌ها، استفاده از اتوماسیون اداری خارج از فضای کاری برای کارمندانی که دورکار شده بودند، اهمیت و اولویت بالایی پیدا کرد. گرچه در دنیای پیشرفته امروز دورکاری یکی از روش‌های مدرن کار کردن است. با فراگیر شدن امکاناتی مثل اینترنت پرسرعت و ارزان، تلفن همراه، تله‌کنفرانس، رایانه‌های پرقدرت شخصی و شبکه‌های بی‌سیم، دورکاری به سرعت در حال توسعه و گسترش است.</a:t>
            </a:r>
          </a:p>
          <a:p>
            <a:pPr algn="just" rtl="1" fontAlgn="base">
              <a:lnSpc>
                <a:spcPct val="150000"/>
              </a:lnSpc>
              <a:buClr>
                <a:srgbClr val="FF0000"/>
              </a:buClr>
            </a:pPr>
            <a:r>
              <a:rPr lang="fa-IR" sz="2400" dirty="0">
                <a:latin typeface="vazir-regular-fd"/>
                <a:cs typeface="B Nazanin" panose="00000400000000000000" pitchFamily="2" charset="-78"/>
              </a:rPr>
              <a:t>افزایش روزافزون مسافرت‌های درون شهری، ترافیک‌های سنگین صبحگاهی و عصرگاهی، افزایش هزینه‌های رفت‌وآمد افراد از محل کار به خانه، ایجاد آلودگی در شهرهای به ویژه بزرگ، اتلاف زمان افراد برای رسیدن به محل کار و از بین رفتن انرژی از جمله موضوعاتی هستند که بر اساس آنها ایده‌های «دورکاری» مطرح شده است.</a:t>
            </a:r>
          </a:p>
          <a:p>
            <a:pPr algn="just" rtl="1" fontAlgn="base">
              <a:lnSpc>
                <a:spcPct val="150000"/>
              </a:lnSpc>
              <a:buClr>
                <a:srgbClr val="FF0000"/>
              </a:buClr>
            </a:pPr>
            <a:r>
              <a:rPr lang="fa-IR" sz="2400" dirty="0">
                <a:latin typeface="vazir-regular-fd"/>
                <a:cs typeface="B Nazanin" panose="00000400000000000000" pitchFamily="2" charset="-78"/>
              </a:rPr>
              <a:t>اما بعد از موج اول کرونا و لزوم قرنطینه توجه مدیران سازمان‌ها به دورکاری و بستری مورد نیاز آن در سیستم اتوماسیون اداری جلب شد. سیستم‌های اتوماسیون اداری در بستر وب و موبایل، یکی از مهم‌ترین تکیه‌گاه‌های سازمان‌ها در ترویج سبک دورکاری بودند. راهکار اتوماسیون اداری برای مدیریت و تسهیل فرآیندهای دورکاری امکانات قابل توجهی فراهم کرده است. ابزارهایی که با آموزش و استفاده درست از آنها بهره‌وری در زمان دورکاری در حالت بهینه خود باقی خواهد ماند.</a:t>
            </a:r>
          </a:p>
        </p:txBody>
      </p:sp>
    </p:spTree>
    <p:extLst>
      <p:ext uri="{BB962C8B-B14F-4D97-AF65-F5344CB8AC3E}">
        <p14:creationId xmlns:p14="http://schemas.microsoft.com/office/powerpoint/2010/main" val="493945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39634" y="400156"/>
            <a:ext cx="11556274" cy="6017032"/>
          </a:xfrm>
          <a:prstGeom prst="rect">
            <a:avLst/>
          </a:prstGeom>
        </p:spPr>
        <p:txBody>
          <a:bodyPr wrap="square">
            <a:spAutoFit/>
          </a:bodyPr>
          <a:lstStyle/>
          <a:p>
            <a:pPr algn="just" rtl="1" fontAlgn="base"/>
            <a:r>
              <a:rPr lang="fa-IR" sz="2800" b="1" u="sng" dirty="0">
                <a:solidFill>
                  <a:srgbClr val="FF0000"/>
                </a:solidFill>
                <a:latin typeface="bigtheme-san"/>
                <a:cs typeface="B Nazanin" panose="00000400000000000000" pitchFamily="2" charset="-78"/>
              </a:rPr>
              <a:t>امکانات یک اتوماسیون اداری خوب چیست؟</a:t>
            </a:r>
            <a:endParaRPr lang="en-US" sz="2800" b="1" u="sng" dirty="0">
              <a:solidFill>
                <a:srgbClr val="FF0000"/>
              </a:solidFill>
              <a:latin typeface="bigtheme-san"/>
              <a:cs typeface="B Nazanin" panose="00000400000000000000" pitchFamily="2" charset="-78"/>
            </a:endParaRPr>
          </a:p>
          <a:p>
            <a:pPr algn="just" rtl="1" fontAlgn="base">
              <a:lnSpc>
                <a:spcPct val="150000"/>
              </a:lnSpc>
            </a:pPr>
            <a:r>
              <a:rPr lang="fa-IR" sz="2400" dirty="0">
                <a:latin typeface="bigtheme-san"/>
                <a:cs typeface="B Nazanin" panose="00000400000000000000" pitchFamily="2" charset="-78"/>
              </a:rPr>
              <a:t>اتوماسیون اداری چه امکاناتی کلیدی و مهمی به شما می‌دهد. یا به عبارتی دیگر، دنبال چه امکاناتی در سیستم اتوماسیون اداری باشیم؟</a:t>
            </a:r>
            <a:endParaRPr lang="fa-IR" sz="2000" dirty="0">
              <a:latin typeface="bigtheme-san"/>
              <a:cs typeface="B Nazanin" panose="00000400000000000000" pitchFamily="2" charset="-78"/>
            </a:endParaRPr>
          </a:p>
          <a:p>
            <a:pPr marL="285750" indent="-285750" algn="just" rtl="1" fontAlgn="base">
              <a:lnSpc>
                <a:spcPct val="150000"/>
              </a:lnSpc>
              <a:buClr>
                <a:srgbClr val="FF0000"/>
              </a:buClr>
              <a:buFont typeface="Wingdings" panose="05000000000000000000" pitchFamily="2" charset="2"/>
              <a:buChar char="ü"/>
            </a:pPr>
            <a:r>
              <a:rPr lang="fa-IR" sz="2400" b="1" dirty="0">
                <a:latin typeface="inherit"/>
                <a:cs typeface="B Nazanin" panose="00000400000000000000" pitchFamily="2" charset="-78"/>
              </a:rPr>
              <a:t>مدیریت مکاتبات اداری:</a:t>
            </a:r>
            <a:r>
              <a:rPr lang="fa-IR" sz="2400" dirty="0">
                <a:latin typeface="inherit"/>
                <a:cs typeface="B Nazanin" panose="00000400000000000000" pitchFamily="2" charset="-78"/>
              </a:rPr>
              <a:t> اتوماسیون اداری تمام مکاتبات اداری درون سازمانی و برون سازمانی را مکانیزه می‌کند.</a:t>
            </a:r>
          </a:p>
          <a:p>
            <a:pPr marL="285750" indent="-285750" algn="just" rtl="1" fontAlgn="base">
              <a:lnSpc>
                <a:spcPct val="150000"/>
              </a:lnSpc>
              <a:buClr>
                <a:srgbClr val="FF0000"/>
              </a:buClr>
              <a:buFont typeface="Wingdings" panose="05000000000000000000" pitchFamily="2" charset="2"/>
              <a:buChar char="ü"/>
            </a:pPr>
            <a:r>
              <a:rPr lang="fa-IR" sz="2400" b="1" dirty="0">
                <a:latin typeface="inherit"/>
                <a:cs typeface="B Nazanin" panose="00000400000000000000" pitchFamily="2" charset="-78"/>
              </a:rPr>
              <a:t>کارتابل آفلاین:</a:t>
            </a:r>
            <a:r>
              <a:rPr lang="fa-IR" sz="2400" dirty="0">
                <a:latin typeface="inherit"/>
                <a:cs typeface="B Nazanin" panose="00000400000000000000" pitchFamily="2" charset="-78"/>
              </a:rPr>
              <a:t> حتی زمانی که به اینترنت دسترسی ندارید می‌توانید با نرم افزار کار کنید. می‌توانید نامه های دریافتی خود را بخوانید. می‌توانید مواردی را جهت ارجاع پاراف کنید. تنظیمات شما به محض برقراری ارتباط آنلاین، اعمال خواهد شد.</a:t>
            </a:r>
          </a:p>
          <a:p>
            <a:pPr marL="285750" indent="-285750" algn="just" rtl="1" fontAlgn="base">
              <a:lnSpc>
                <a:spcPct val="150000"/>
              </a:lnSpc>
              <a:buClr>
                <a:srgbClr val="FF0000"/>
              </a:buClr>
              <a:buFont typeface="Wingdings" panose="05000000000000000000" pitchFamily="2" charset="2"/>
              <a:buChar char="ü"/>
            </a:pPr>
            <a:r>
              <a:rPr lang="fa-IR" sz="2400" b="1" dirty="0">
                <a:latin typeface="inherit"/>
                <a:cs typeface="B Nazanin" panose="00000400000000000000" pitchFamily="2" charset="-78"/>
              </a:rPr>
              <a:t>گزارش گیری:</a:t>
            </a:r>
            <a:r>
              <a:rPr lang="fa-IR" sz="2400" dirty="0">
                <a:latin typeface="inherit"/>
                <a:cs typeface="B Nazanin" panose="00000400000000000000" pitchFamily="2" charset="-78"/>
              </a:rPr>
              <a:t> تهیه گزارش یکی از مراحل مهم هر برنامه و عملیات است. به کمک اتوماسیون اداری گزارش های دقیق و کاملی تهیه کنید.</a:t>
            </a:r>
          </a:p>
          <a:p>
            <a:pPr marL="285750" indent="-285750" algn="just" rtl="1" fontAlgn="base">
              <a:lnSpc>
                <a:spcPct val="150000"/>
              </a:lnSpc>
              <a:buClr>
                <a:srgbClr val="FF0000"/>
              </a:buClr>
              <a:buFont typeface="Wingdings" panose="05000000000000000000" pitchFamily="2" charset="2"/>
              <a:buChar char="ü"/>
            </a:pPr>
            <a:r>
              <a:rPr lang="fa-IR" sz="2400" b="1" dirty="0">
                <a:latin typeface="inherit"/>
                <a:cs typeface="B Nazanin" panose="00000400000000000000" pitchFamily="2" charset="-78"/>
              </a:rPr>
              <a:t>اطلاع رسانی:</a:t>
            </a:r>
            <a:r>
              <a:rPr lang="fa-IR" sz="2400" dirty="0">
                <a:latin typeface="inherit"/>
                <a:cs typeface="B Nazanin" panose="00000400000000000000" pitchFamily="2" charset="-78"/>
              </a:rPr>
              <a:t> از آنجا تمام افراد سازمان شما به این سیستم متصل هستند، می‌توانید با اتوماسیون اداری اطلاع رسانی ها را انجام دهید.</a:t>
            </a:r>
          </a:p>
        </p:txBody>
      </p:sp>
    </p:spTree>
    <p:extLst>
      <p:ext uri="{BB962C8B-B14F-4D97-AF65-F5344CB8AC3E}">
        <p14:creationId xmlns:p14="http://schemas.microsoft.com/office/powerpoint/2010/main" val="737487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236836" y="83175"/>
            <a:ext cx="4814138" cy="584775"/>
          </a:xfrm>
          <a:prstGeom prst="rect">
            <a:avLst/>
          </a:prstGeom>
        </p:spPr>
        <p:txBody>
          <a:bodyPr wrap="none">
            <a:spAutoFit/>
          </a:bodyPr>
          <a:lstStyle/>
          <a:p>
            <a:pPr algn="r"/>
            <a:r>
              <a:rPr lang="fa-IR" sz="3200" b="1" u="sng" dirty="0">
                <a:solidFill>
                  <a:srgbClr val="FF0000"/>
                </a:solidFill>
                <a:latin typeface="kara"/>
                <a:cs typeface="B Nazanin" panose="00000400000000000000" pitchFamily="2" charset="-78"/>
              </a:rPr>
              <a:t>سیستم اتوماسیون اداری چیست </a:t>
            </a:r>
            <a:endParaRPr lang="fa-IR" sz="3200" b="1" i="0" u="sng" dirty="0">
              <a:solidFill>
                <a:srgbClr val="FF0000"/>
              </a:solidFill>
              <a:effectLst/>
              <a:latin typeface="kara"/>
              <a:cs typeface="B Nazanin" panose="00000400000000000000" pitchFamily="2" charset="-78"/>
            </a:endParaRPr>
          </a:p>
        </p:txBody>
      </p:sp>
      <p:sp>
        <p:nvSpPr>
          <p:cNvPr id="3" name="Rectangle 2"/>
          <p:cNvSpPr/>
          <p:nvPr/>
        </p:nvSpPr>
        <p:spPr>
          <a:xfrm>
            <a:off x="197698" y="762545"/>
            <a:ext cx="11853276" cy="5336333"/>
          </a:xfrm>
          <a:prstGeom prst="rect">
            <a:avLst/>
          </a:prstGeom>
        </p:spPr>
        <p:txBody>
          <a:bodyPr wrap="square">
            <a:spAutoFit/>
          </a:bodyPr>
          <a:lstStyle/>
          <a:p>
            <a:pPr algn="r" defTabSz="914400" rtl="1">
              <a:lnSpc>
                <a:spcPct val="120000"/>
              </a:lnSpc>
              <a:spcBef>
                <a:spcPts val="1000"/>
              </a:spcBef>
              <a:buClr>
                <a:schemeClr val="accent1"/>
              </a:buClr>
              <a:buSzPct val="100000"/>
            </a:pPr>
            <a:r>
              <a:rPr lang="fa-IR" sz="2600" dirty="0">
                <a:cs typeface="B Nazanin" panose="00000400000000000000" pitchFamily="2" charset="-78"/>
              </a:rPr>
              <a:t> تعاریف مختلفی برای اتوماسیون اداری وجود دارد:</a:t>
            </a:r>
          </a:p>
          <a:p>
            <a:pPr marL="457200" indent="-457200" algn="r" defTabSz="914400" rtl="1">
              <a:lnSpc>
                <a:spcPct val="120000"/>
              </a:lnSpc>
              <a:spcBef>
                <a:spcPts val="1000"/>
              </a:spcBef>
              <a:buClr>
                <a:schemeClr val="accent1"/>
              </a:buClr>
              <a:buSzPct val="100000"/>
              <a:buFont typeface="Wingdings" panose="05000000000000000000" pitchFamily="2" charset="2"/>
              <a:buChar char="ü"/>
            </a:pPr>
            <a:r>
              <a:rPr lang="fa-IR" sz="2600" dirty="0">
                <a:cs typeface="B Nazanin" panose="00000400000000000000" pitchFamily="2" charset="-78"/>
              </a:rPr>
              <a:t>اتوماسیون اداری یک سیستم اطلاعاتی مبتنی بر کامپیو‌تر است که وظیفه‌ی جمع‌آوری، ذخیره و توزیع مستندات، پیام‌های الکترونیک و سایر فرم‌های ارتباطات اداری را بین افراد، گروه‌های کاری و سازمان‌ها را بر عهده دارد. بخش‌هایی از این سیستم‌ها عموما شامل نرم‌افزارهای پردازش کلمه، تصویربرداری مستندات، تقویم و غیره است.</a:t>
            </a:r>
          </a:p>
          <a:p>
            <a:pPr marL="457200" indent="-457200" algn="r" defTabSz="914400" rtl="1">
              <a:lnSpc>
                <a:spcPct val="120000"/>
              </a:lnSpc>
              <a:spcBef>
                <a:spcPts val="1000"/>
              </a:spcBef>
              <a:buClr>
                <a:schemeClr val="accent1"/>
              </a:buClr>
              <a:buSzPct val="100000"/>
              <a:buFont typeface="Wingdings" panose="05000000000000000000" pitchFamily="2" charset="2"/>
              <a:buChar char="ü"/>
            </a:pPr>
            <a:endParaRPr lang="fa-IR" sz="2600" dirty="0">
              <a:cs typeface="B Nazanin" panose="00000400000000000000" pitchFamily="2" charset="-78"/>
            </a:endParaRPr>
          </a:p>
          <a:p>
            <a:pPr marL="457200" indent="-457200" algn="r" defTabSz="914400" rtl="1">
              <a:lnSpc>
                <a:spcPct val="120000"/>
              </a:lnSpc>
              <a:spcBef>
                <a:spcPts val="1000"/>
              </a:spcBef>
              <a:buClr>
                <a:schemeClr val="accent1"/>
              </a:buClr>
              <a:buSzPct val="100000"/>
              <a:buFont typeface="Wingdings" panose="05000000000000000000" pitchFamily="2" charset="2"/>
              <a:buChar char="ü"/>
            </a:pPr>
            <a:r>
              <a:rPr lang="fa-IR" sz="2600" dirty="0">
                <a:cs typeface="B Nazanin" panose="00000400000000000000" pitchFamily="2" charset="-78"/>
              </a:rPr>
              <a:t>نرم‌افزارهای متنوعی که برای ایجاد، جمع‌آوری، ذخیره و تغییر اطلاعات اداری مورد نیاز برای انجام کارهای اصلی سازمان به صورت الکترونیکی مورد استفاده قرار می‌گیرند. ذخیره‌سازی داده‌های خام، انتقال الکترونیک و مدیریت اطلاعات کسب‌و‌کار الکترونیک، فعالیت‌های اصلی یک سیستم اتوماسیون اداری را تشکیل می‌دهند. اتوماسیون اداری به خودکارسازی و بهینه‌سازی رویه‌های جاری سازمان‌ها کمک می‌کند.</a:t>
            </a:r>
            <a:endParaRPr lang="en-US" sz="2600" dirty="0">
              <a:cs typeface="B Nazanin" panose="00000400000000000000" pitchFamily="2" charset="-78"/>
            </a:endParaRPr>
          </a:p>
          <a:p>
            <a:pPr marL="285750" indent="-285750" algn="just" rtl="1">
              <a:lnSpc>
                <a:spcPct val="150000"/>
              </a:lnSpc>
              <a:buFont typeface="Wingdings" panose="05000000000000000000" pitchFamily="2" charset="2"/>
              <a:buChar char="ü"/>
            </a:pPr>
            <a:endParaRPr lang="en-US" sz="2600" dirty="0">
              <a:latin typeface="iransans"/>
              <a:cs typeface="B Nazanin" panose="00000400000000000000" pitchFamily="2" charset="-78"/>
            </a:endParaRPr>
          </a:p>
        </p:txBody>
      </p:sp>
    </p:spTree>
    <p:extLst>
      <p:ext uri="{BB962C8B-B14F-4D97-AF65-F5344CB8AC3E}">
        <p14:creationId xmlns:p14="http://schemas.microsoft.com/office/powerpoint/2010/main" val="1403787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07F26-9548-43A5-8D2D-658AD2C6F6CA}"/>
              </a:ext>
            </a:extLst>
          </p:cNvPr>
          <p:cNvSpPr>
            <a:spLocks noGrp="1"/>
          </p:cNvSpPr>
          <p:nvPr>
            <p:ph type="title"/>
          </p:nvPr>
        </p:nvSpPr>
        <p:spPr>
          <a:xfrm>
            <a:off x="368968" y="176464"/>
            <a:ext cx="11662611" cy="922422"/>
          </a:xfrm>
        </p:spPr>
        <p:txBody>
          <a:bodyPr>
            <a:normAutofit/>
          </a:bodyPr>
          <a:lstStyle/>
          <a:p>
            <a:pPr marL="0" marR="0" lvl="0" indent="0" algn="r" defTabSz="457200" rtl="1" eaLnBrk="1" fontAlgn="base" latinLnBrk="0" hangingPunct="1">
              <a:lnSpc>
                <a:spcPct val="100000"/>
              </a:lnSpc>
              <a:spcBef>
                <a:spcPts val="0"/>
              </a:spcBef>
              <a:spcAft>
                <a:spcPts val="0"/>
              </a:spcAft>
              <a:tabLst/>
              <a:defRPr/>
            </a:pPr>
            <a:r>
              <a:rPr kumimoji="0" lang="fa-IR" sz="2800" b="1" i="0" u="sng" strike="noStrike" kern="1200" cap="none" spc="0" normalizeH="0" baseline="0" noProof="0" dirty="0">
                <a:ln>
                  <a:noFill/>
                </a:ln>
                <a:solidFill>
                  <a:srgbClr val="FF0000"/>
                </a:solidFill>
                <a:effectLst/>
                <a:uLnTx/>
                <a:uFillTx/>
                <a:latin typeface="bigtheme-san"/>
                <a:ea typeface="+mn-ea"/>
                <a:cs typeface="B Nazanin" panose="00000400000000000000" pitchFamily="2" charset="-78"/>
              </a:rPr>
              <a:t>امکانات یک اتوماسیون اداری خوب چیست؟</a:t>
            </a:r>
            <a:endParaRPr lang="fa-IR" dirty="0"/>
          </a:p>
        </p:txBody>
      </p:sp>
      <p:sp>
        <p:nvSpPr>
          <p:cNvPr id="3" name="Content Placeholder 2">
            <a:extLst>
              <a:ext uri="{FF2B5EF4-FFF2-40B4-BE49-F238E27FC236}">
                <a16:creationId xmlns:a16="http://schemas.microsoft.com/office/drawing/2014/main" id="{82F4481A-9CFC-49CC-B020-7F0DA3B65C51}"/>
              </a:ext>
            </a:extLst>
          </p:cNvPr>
          <p:cNvSpPr>
            <a:spLocks noGrp="1"/>
          </p:cNvSpPr>
          <p:nvPr>
            <p:ph sz="quarter" idx="13"/>
          </p:nvPr>
        </p:nvSpPr>
        <p:spPr>
          <a:xfrm>
            <a:off x="160421" y="850232"/>
            <a:ext cx="11871157" cy="6007768"/>
          </a:xfrm>
        </p:spPr>
        <p:txBody>
          <a:bodyPr>
            <a:normAutofit fontScale="92500"/>
          </a:bodyPr>
          <a:lstStyle/>
          <a:p>
            <a:pPr>
              <a:lnSpc>
                <a:spcPct val="160000"/>
              </a:lnSpc>
              <a:buFont typeface="Wingdings" panose="05000000000000000000" pitchFamily="2" charset="2"/>
              <a:buChar char="ü"/>
            </a:pPr>
            <a:r>
              <a:rPr lang="fa-IR" sz="2400" b="1" dirty="0">
                <a:cs typeface="B Nazanin" panose="00000400000000000000" pitchFamily="2" charset="-78"/>
              </a:rPr>
              <a:t>مدیریت تماس ها: </a:t>
            </a:r>
            <a:r>
              <a:rPr lang="fa-IR" sz="2600" dirty="0">
                <a:cs typeface="B Nazanin" panose="00000400000000000000" pitchFamily="2" charset="-78"/>
              </a:rPr>
              <a:t>سیستم اتوماسیون اداری شما می‌تواند یک پایگاه اطلاعاتی متمرکز برای اطلاعات تماس کاربران و مخاطبان باشد.</a:t>
            </a:r>
            <a:endParaRPr lang="fa-IR" sz="2400" dirty="0">
              <a:cs typeface="B Nazanin" panose="00000400000000000000" pitchFamily="2" charset="-78"/>
            </a:endParaRPr>
          </a:p>
          <a:p>
            <a:pPr>
              <a:lnSpc>
                <a:spcPct val="160000"/>
              </a:lnSpc>
              <a:buFont typeface="Wingdings" panose="05000000000000000000" pitchFamily="2" charset="2"/>
              <a:buChar char="ü"/>
            </a:pPr>
            <a:r>
              <a:rPr lang="fa-IR" sz="2400" b="1" dirty="0">
                <a:cs typeface="B Nazanin" panose="00000400000000000000" pitchFamily="2" charset="-78"/>
              </a:rPr>
              <a:t>ارتباط با سایر نرم افزارهای سازمانی</a:t>
            </a:r>
            <a:r>
              <a:rPr lang="fa-IR" sz="2600" b="1" dirty="0">
                <a:cs typeface="B Nazanin" panose="00000400000000000000" pitchFamily="2" charset="-78"/>
              </a:rPr>
              <a:t>: </a:t>
            </a:r>
            <a:r>
              <a:rPr lang="fa-IR" sz="2600" dirty="0">
                <a:cs typeface="B Nazanin" panose="00000400000000000000" pitchFamily="2" charset="-78"/>
              </a:rPr>
              <a:t>دقت کنید که اتوماسیون اداری باید حتما با سایر نرم افزارهای سازمانی یکپارچه باشد.</a:t>
            </a:r>
          </a:p>
          <a:p>
            <a:pPr>
              <a:lnSpc>
                <a:spcPct val="160000"/>
              </a:lnSpc>
              <a:buFont typeface="Wingdings" panose="05000000000000000000" pitchFamily="2" charset="2"/>
              <a:buChar char="ü"/>
            </a:pPr>
            <a:r>
              <a:rPr lang="fa-IR" sz="2600" b="1" dirty="0">
                <a:cs typeface="B Nazanin" panose="00000400000000000000" pitchFamily="2" charset="-78"/>
              </a:rPr>
              <a:t>محیط کاربری ساده و گویا: </a:t>
            </a:r>
            <a:r>
              <a:rPr lang="fa-IR" sz="2600" dirty="0">
                <a:cs typeface="B Nazanin" panose="00000400000000000000" pitchFamily="2" charset="-78"/>
              </a:rPr>
              <a:t>باید محیط کاربری به گونه ای باشد که کاربران با آن احساس راحتی داشته باشند. در واقع نباید کاربران از کار با آن طفره بروند.</a:t>
            </a:r>
          </a:p>
          <a:p>
            <a:pPr>
              <a:lnSpc>
                <a:spcPct val="160000"/>
              </a:lnSpc>
              <a:buFont typeface="Wingdings" panose="05000000000000000000" pitchFamily="2" charset="2"/>
              <a:buChar char="ü"/>
            </a:pPr>
            <a:r>
              <a:rPr lang="fa-IR" sz="2600" b="1" dirty="0">
                <a:cs typeface="B Nazanin" panose="00000400000000000000" pitchFamily="2" charset="-78"/>
              </a:rPr>
              <a:t>دسترسی همزمان در ویندوز، وب، موبایل: </a:t>
            </a:r>
            <a:r>
              <a:rPr lang="fa-IR" sz="2600" dirty="0">
                <a:cs typeface="B Nazanin" panose="00000400000000000000" pitchFamily="2" charset="-78"/>
              </a:rPr>
              <a:t>این قابلیت کمک می‌کند با هر ابزاری که در دسترس دارید به اتوماسیون اداری وصل شوید.</a:t>
            </a:r>
          </a:p>
          <a:p>
            <a:pPr>
              <a:lnSpc>
                <a:spcPct val="160000"/>
              </a:lnSpc>
              <a:buFont typeface="Wingdings" panose="05000000000000000000" pitchFamily="2" charset="2"/>
              <a:buChar char="ü"/>
            </a:pPr>
            <a:r>
              <a:rPr lang="fa-IR" sz="2600" b="1" dirty="0">
                <a:cs typeface="B Nazanin" panose="00000400000000000000" pitchFamily="2" charset="-78"/>
              </a:rPr>
              <a:t>استوار بر ابزارهای مدرن : </a:t>
            </a:r>
            <a:r>
              <a:rPr lang="fa-IR" sz="2600" dirty="0">
                <a:cs typeface="B Nazanin" panose="00000400000000000000" pitchFamily="2" charset="-78"/>
              </a:rPr>
              <a:t>واقعیت انکارناپذیر این روزها این است که شرکت ها به ابزارهای مدرن علاقه بیشتری دارند. پس بهتر است سیستم اتوماسیون اداری نیز کاملا منطبق و برپایه آها استوار شده باشد.</a:t>
            </a:r>
          </a:p>
        </p:txBody>
      </p:sp>
    </p:spTree>
    <p:extLst>
      <p:ext uri="{BB962C8B-B14F-4D97-AF65-F5344CB8AC3E}">
        <p14:creationId xmlns:p14="http://schemas.microsoft.com/office/powerpoint/2010/main" val="4285278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83177" y="425776"/>
            <a:ext cx="11538857" cy="5955476"/>
          </a:xfrm>
          <a:prstGeom prst="rect">
            <a:avLst/>
          </a:prstGeom>
        </p:spPr>
        <p:txBody>
          <a:bodyPr wrap="square">
            <a:spAutoFit/>
          </a:bodyPr>
          <a:lstStyle/>
          <a:p>
            <a:pPr algn="ctr" rtl="1" fontAlgn="base">
              <a:lnSpc>
                <a:spcPct val="150000"/>
              </a:lnSpc>
            </a:pPr>
            <a:r>
              <a:rPr lang="fa-IR" sz="3600" b="1" u="sng" dirty="0">
                <a:solidFill>
                  <a:srgbClr val="0070C0"/>
                </a:solidFill>
                <a:latin typeface="bigtheme-san"/>
                <a:cs typeface="B Nazanin" panose="00000400000000000000" pitchFamily="2" charset="-78"/>
              </a:rPr>
              <a:t>تفاوت نرم افزار اتوماسیون اداری با سایر نرم افزارهای سازمانی</a:t>
            </a:r>
            <a:endParaRPr lang="fa-IR" sz="2400" dirty="0">
              <a:solidFill>
                <a:srgbClr val="000000"/>
              </a:solidFill>
              <a:latin typeface="bigtheme-san"/>
              <a:cs typeface="B Nazanin" panose="00000400000000000000" pitchFamily="2" charset="-78"/>
            </a:endParaRPr>
          </a:p>
          <a:p>
            <a:pPr algn="just" rtl="1" fontAlgn="base">
              <a:lnSpc>
                <a:spcPct val="150000"/>
              </a:lnSpc>
            </a:pPr>
            <a:r>
              <a:rPr lang="fa-IR" sz="2400" dirty="0">
                <a:solidFill>
                  <a:srgbClr val="000000"/>
                </a:solidFill>
                <a:latin typeface="bigtheme-san"/>
                <a:cs typeface="B Nazanin" panose="00000400000000000000" pitchFamily="2" charset="-78"/>
              </a:rPr>
              <a:t>اتوماسیون اداری تا مدت ها با سایر نرم افزارهای اداری اشتباه گرفته میشد. در ادامه تفاوت کاربرد و امکانات نرم افزار اتوماسیون اداری را با چند سیستم مدیریتی مهم عنوان کنیم.</a:t>
            </a:r>
            <a:endParaRPr lang="fa-IR" sz="2400" b="1" dirty="0">
              <a:solidFill>
                <a:srgbClr val="222222"/>
              </a:solidFill>
              <a:latin typeface="bigtheme-san"/>
              <a:cs typeface="B Nazanin" panose="00000400000000000000" pitchFamily="2" charset="-78"/>
            </a:endParaRPr>
          </a:p>
          <a:p>
            <a:pPr marL="514350" indent="-514350" algn="r" rtl="1" fontAlgn="base">
              <a:lnSpc>
                <a:spcPct val="150000"/>
              </a:lnSpc>
              <a:buAutoNum type="arabicParenR"/>
            </a:pPr>
            <a:r>
              <a:rPr lang="fa-IR" sz="2800" b="1" dirty="0">
                <a:solidFill>
                  <a:srgbClr val="FF0000"/>
                </a:solidFill>
                <a:latin typeface="bigtheme-san"/>
                <a:cs typeface="B Nazanin" panose="00000400000000000000" pitchFamily="2" charset="-78"/>
              </a:rPr>
              <a:t>تفاوت سیستم اتوماسیون اداری با فرایندساز (مدیریت فرایند کسب وکار </a:t>
            </a:r>
            <a:r>
              <a:rPr lang="en-US" sz="2800" b="1" dirty="0">
                <a:solidFill>
                  <a:srgbClr val="FF0000"/>
                </a:solidFill>
                <a:latin typeface="bigtheme-san"/>
                <a:cs typeface="B Nazanin" panose="00000400000000000000" pitchFamily="2" charset="-78"/>
              </a:rPr>
              <a:t>BPMS</a:t>
            </a:r>
            <a:r>
              <a:rPr lang="fa-IR" sz="2800" b="1" dirty="0">
                <a:solidFill>
                  <a:srgbClr val="FF0000"/>
                </a:solidFill>
                <a:latin typeface="bigtheme-san"/>
                <a:cs typeface="B Nazanin" panose="00000400000000000000" pitchFamily="2" charset="-78"/>
              </a:rPr>
              <a:t> )</a:t>
            </a:r>
          </a:p>
          <a:p>
            <a:pPr algn="just" rtl="1" fontAlgn="base">
              <a:lnSpc>
                <a:spcPct val="150000"/>
              </a:lnSpc>
            </a:pPr>
            <a:r>
              <a:rPr lang="fa-IR" sz="2400" dirty="0">
                <a:solidFill>
                  <a:srgbClr val="000000"/>
                </a:solidFill>
                <a:latin typeface="bigtheme-san"/>
                <a:cs typeface="B Nazanin" panose="00000400000000000000" pitchFamily="2" charset="-78"/>
              </a:rPr>
              <a:t>سیستم اتوماسیون اداری این امکان را به ما می دهد که تا حدودی روی نامه ها گردش کار ثبت کنیم. بعلاوه می‌توانیم فرایندهای مرتبط با آن مکاتبه را در سازمان گسترش دهیم. اما این به این معنی نیست که اتوماسیون اداری بستری مناسب برای فرایندهای سازمان باشد. بسیاری از فرایندهای سازمان اعم از فرایندهای فروش یا تولید یا منایع انسانی و … مختصات خاص خود را دارند. باید از یک ابزار فرایندساز استاندارد برای پیاده سازی این فرایندها استفاده کنیم. پس باید توجه داشت که امکان ایجاد فرایند بر روی نامه ها با ابزار فرایندساز متفاوت است. جا به جایی این نرم افزارها در استفاده، عملاً عملکرد هر دو را با مشکل مواجه می‌کند.</a:t>
            </a:r>
            <a:endParaRPr lang="fa-IR" sz="2400" b="0" i="0" dirty="0">
              <a:solidFill>
                <a:srgbClr val="000000"/>
              </a:solidFill>
              <a:effectLst/>
              <a:latin typeface="bigtheme-san"/>
              <a:cs typeface="B Nazanin" panose="00000400000000000000" pitchFamily="2" charset="-78"/>
            </a:endParaRPr>
          </a:p>
        </p:txBody>
      </p:sp>
    </p:spTree>
    <p:extLst>
      <p:ext uri="{BB962C8B-B14F-4D97-AF65-F5344CB8AC3E}">
        <p14:creationId xmlns:p14="http://schemas.microsoft.com/office/powerpoint/2010/main" val="1713199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69966" y="220122"/>
            <a:ext cx="11704320" cy="6574877"/>
          </a:xfrm>
          <a:prstGeom prst="rect">
            <a:avLst/>
          </a:prstGeom>
        </p:spPr>
        <p:txBody>
          <a:bodyPr wrap="square">
            <a:spAutoFit/>
          </a:bodyPr>
          <a:lstStyle/>
          <a:p>
            <a:pPr algn="r" rtl="1" fontAlgn="base"/>
            <a:r>
              <a:rPr lang="fa-IR" sz="2800" b="1" dirty="0">
                <a:solidFill>
                  <a:srgbClr val="FF0000"/>
                </a:solidFill>
                <a:latin typeface="bigtheme-san"/>
                <a:cs typeface="B Nazanin" panose="00000400000000000000" pitchFamily="2" charset="-78"/>
              </a:rPr>
              <a:t>2) تفاوت اتوماسیون اداری با مدیریت مستندات</a:t>
            </a:r>
          </a:p>
          <a:p>
            <a:pPr algn="just" rtl="1" fontAlgn="base">
              <a:lnSpc>
                <a:spcPct val="150000"/>
              </a:lnSpc>
            </a:pPr>
            <a:r>
              <a:rPr lang="fa-IR" sz="2200" dirty="0">
                <a:solidFill>
                  <a:srgbClr val="000000"/>
                </a:solidFill>
                <a:latin typeface="bigtheme-san"/>
                <a:cs typeface="B Nazanin" panose="00000400000000000000" pitchFamily="2" charset="-78"/>
              </a:rPr>
              <a:t>یکی از نرم افزارهای پرکاربرد و قابل توجه در سازمان ها نرم افزار مدیریت مستندات یا آرشیو (</a:t>
            </a:r>
            <a:r>
              <a:rPr lang="en-US" sz="2200" dirty="0">
                <a:solidFill>
                  <a:srgbClr val="000000"/>
                </a:solidFill>
                <a:latin typeface="bigtheme-san"/>
                <a:cs typeface="B Nazanin" panose="00000400000000000000" pitchFamily="2" charset="-78"/>
              </a:rPr>
              <a:t>DMS</a:t>
            </a:r>
            <a:r>
              <a:rPr lang="fa-IR" sz="2200" dirty="0">
                <a:solidFill>
                  <a:srgbClr val="000000"/>
                </a:solidFill>
                <a:latin typeface="bigtheme-san"/>
                <a:cs typeface="B Nazanin" panose="00000400000000000000" pitchFamily="2" charset="-78"/>
              </a:rPr>
              <a:t>)</a:t>
            </a:r>
            <a:r>
              <a:rPr lang="en-US" sz="2200" dirty="0">
                <a:solidFill>
                  <a:srgbClr val="000000"/>
                </a:solidFill>
                <a:latin typeface="bigtheme-san"/>
                <a:cs typeface="B Nazanin" panose="00000400000000000000" pitchFamily="2" charset="-78"/>
              </a:rPr>
              <a:t> </a:t>
            </a:r>
            <a:r>
              <a:rPr lang="fa-IR" sz="2200" dirty="0">
                <a:solidFill>
                  <a:srgbClr val="000000"/>
                </a:solidFill>
                <a:latin typeface="bigtheme-san"/>
                <a:cs typeface="B Nazanin" panose="00000400000000000000" pitchFamily="2" charset="-78"/>
              </a:rPr>
              <a:t>است. از این نرم افزار برای نگهداری مستندات با فرمت های مختلف و اشتراک گذاری بین افراد مختلف سازمان استفاده می‌شود. در بیشتر مواقع این اسناد از طریق وب نیز قابل دسترسی و دریافت می‌باشند. </a:t>
            </a:r>
          </a:p>
          <a:p>
            <a:pPr algn="just" rtl="1" fontAlgn="base">
              <a:lnSpc>
                <a:spcPct val="150000"/>
              </a:lnSpc>
            </a:pPr>
            <a:r>
              <a:rPr lang="fa-IR" sz="2200" dirty="0">
                <a:solidFill>
                  <a:srgbClr val="000000"/>
                </a:solidFill>
                <a:latin typeface="bigtheme-san"/>
                <a:cs typeface="B Nazanin" panose="00000400000000000000" pitchFamily="2" charset="-78"/>
              </a:rPr>
              <a:t>وجه تشابه آن با سیستم اتوماسیون اداری همانطور که واضح است قسمت آرشیو آن می باشد. اما این دو تفاوت عمده ای نیز در همین راستا دارند. در اتوماسیون اداری یا نرم افزار مکاتبات اداری ما آرشیو نامه ها را به صورت الکترونیکی حفظ می‌کنیم. در صورتیکه در نرم افزار مدیریت مستندات کلیه مستندات و مدارک در جریان سازمان را نگهداری می‌کنیم. این مستندات شامل موارد زیر است:</a:t>
            </a:r>
          </a:p>
          <a:p>
            <a:pPr algn="r" rtl="1" fontAlgn="base">
              <a:lnSpc>
                <a:spcPct val="150000"/>
              </a:lnSpc>
              <a:buFont typeface="Arial" panose="020B0604020202020204" pitchFamily="34" charset="0"/>
              <a:buChar char="•"/>
            </a:pPr>
            <a:r>
              <a:rPr lang="fa-IR" sz="2200" dirty="0">
                <a:solidFill>
                  <a:srgbClr val="000000"/>
                </a:solidFill>
                <a:latin typeface="inherit"/>
                <a:cs typeface="B Nazanin" panose="00000400000000000000" pitchFamily="2" charset="-78"/>
              </a:rPr>
              <a:t>فاکتورها و پیش فاکتورها</a:t>
            </a:r>
          </a:p>
          <a:p>
            <a:pPr algn="r" rtl="1" fontAlgn="base">
              <a:lnSpc>
                <a:spcPct val="150000"/>
              </a:lnSpc>
              <a:buFont typeface="Arial" panose="020B0604020202020204" pitchFamily="34" charset="0"/>
              <a:buChar char="•"/>
            </a:pPr>
            <a:r>
              <a:rPr lang="fa-IR" sz="2200" dirty="0">
                <a:solidFill>
                  <a:srgbClr val="000000"/>
                </a:solidFill>
                <a:latin typeface="inherit"/>
                <a:cs typeface="B Nazanin" panose="00000400000000000000" pitchFamily="2" charset="-78"/>
              </a:rPr>
              <a:t>صورت وضعیت ها</a:t>
            </a:r>
          </a:p>
          <a:p>
            <a:pPr algn="r" rtl="1" fontAlgn="base">
              <a:lnSpc>
                <a:spcPct val="150000"/>
              </a:lnSpc>
              <a:buFont typeface="Arial" panose="020B0604020202020204" pitchFamily="34" charset="0"/>
              <a:buChar char="•"/>
            </a:pPr>
            <a:r>
              <a:rPr lang="fa-IR" sz="2200" dirty="0">
                <a:solidFill>
                  <a:srgbClr val="000000"/>
                </a:solidFill>
                <a:latin typeface="inherit"/>
                <a:cs typeface="B Nazanin" panose="00000400000000000000" pitchFamily="2" charset="-78"/>
              </a:rPr>
              <a:t>دستور العمل ها و فرم ها</a:t>
            </a:r>
          </a:p>
          <a:p>
            <a:pPr algn="r" rtl="1" fontAlgn="base">
              <a:lnSpc>
                <a:spcPct val="150000"/>
              </a:lnSpc>
              <a:buFont typeface="Arial" panose="020B0604020202020204" pitchFamily="34" charset="0"/>
              <a:buChar char="•"/>
            </a:pPr>
            <a:r>
              <a:rPr lang="fa-IR" sz="2200" dirty="0">
                <a:solidFill>
                  <a:srgbClr val="000000"/>
                </a:solidFill>
                <a:latin typeface="inherit"/>
                <a:cs typeface="B Nazanin" panose="00000400000000000000" pitchFamily="2" charset="-78"/>
              </a:rPr>
              <a:t>موارد مربوط به مدیریت دانش جاری در سازمان</a:t>
            </a:r>
          </a:p>
          <a:p>
            <a:pPr algn="just" rtl="1" fontAlgn="base">
              <a:lnSpc>
                <a:spcPct val="150000"/>
              </a:lnSpc>
            </a:pPr>
            <a:r>
              <a:rPr lang="fa-IR" sz="2200" dirty="0">
                <a:solidFill>
                  <a:srgbClr val="000000"/>
                </a:solidFill>
                <a:latin typeface="bigtheme-san"/>
                <a:cs typeface="B Nazanin" panose="00000400000000000000" pitchFamily="2" charset="-78"/>
              </a:rPr>
              <a:t>شاید گفته شود تمام همین مدارک و مستندات را در نرم افزار اتوماسیون هم می توان نگهداری کرد. اما در عمل این یک فاجعه تمام عیار برای سیستم بایگانی محسوب می شود. این امر عملاً باعث می شود هیچ چیز سر جای خود حفظ نشود.</a:t>
            </a:r>
            <a:endParaRPr lang="fa-IR" sz="2200" b="0" i="0" dirty="0">
              <a:solidFill>
                <a:srgbClr val="000000"/>
              </a:solidFill>
              <a:effectLst/>
              <a:latin typeface="bigtheme-san"/>
              <a:cs typeface="B Nazanin" panose="00000400000000000000" pitchFamily="2" charset="-78"/>
            </a:endParaRPr>
          </a:p>
        </p:txBody>
      </p:sp>
    </p:spTree>
    <p:extLst>
      <p:ext uri="{BB962C8B-B14F-4D97-AF65-F5344CB8AC3E}">
        <p14:creationId xmlns:p14="http://schemas.microsoft.com/office/powerpoint/2010/main" val="1458380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70264" y="314240"/>
            <a:ext cx="11364684" cy="6571030"/>
          </a:xfrm>
          <a:prstGeom prst="rect">
            <a:avLst/>
          </a:prstGeom>
        </p:spPr>
        <p:txBody>
          <a:bodyPr wrap="square">
            <a:spAutoFit/>
          </a:bodyPr>
          <a:lstStyle/>
          <a:p>
            <a:pPr algn="r" rtl="1" fontAlgn="base"/>
            <a:r>
              <a:rPr lang="fa-IR" sz="2800" b="1" u="sng" dirty="0">
                <a:solidFill>
                  <a:srgbClr val="FF0000"/>
                </a:solidFill>
                <a:latin typeface="bigtheme-san"/>
                <a:cs typeface="B Nazanin" panose="00000400000000000000" pitchFamily="2" charset="-78"/>
              </a:rPr>
              <a:t>3) تفاوت سیستم اتوماسیون اداری با </a:t>
            </a:r>
            <a:r>
              <a:rPr lang="en-US" sz="2800" b="1" u="sng" dirty="0">
                <a:solidFill>
                  <a:srgbClr val="FF0000"/>
                </a:solidFill>
                <a:latin typeface="bigtheme-san"/>
                <a:cs typeface="B Nazanin" panose="00000400000000000000" pitchFamily="2" charset="-78"/>
              </a:rPr>
              <a:t>CRM</a:t>
            </a:r>
            <a:endParaRPr lang="en-US" sz="3200" b="1" u="sng" dirty="0">
              <a:solidFill>
                <a:srgbClr val="FF0000"/>
              </a:solidFill>
              <a:latin typeface="bigtheme-san"/>
              <a:cs typeface="B Nazanin" panose="00000400000000000000" pitchFamily="2" charset="-78"/>
            </a:endParaRPr>
          </a:p>
          <a:p>
            <a:pPr algn="just" rtl="1" fontAlgn="base">
              <a:lnSpc>
                <a:spcPct val="150000"/>
              </a:lnSpc>
            </a:pPr>
            <a:r>
              <a:rPr lang="fa-IR" sz="2400" dirty="0">
                <a:solidFill>
                  <a:srgbClr val="000000"/>
                </a:solidFill>
                <a:latin typeface="bigtheme-san"/>
                <a:cs typeface="B Nazanin" panose="00000400000000000000" pitchFamily="2" charset="-78"/>
              </a:rPr>
              <a:t>نرم افزار </a:t>
            </a:r>
            <a:r>
              <a:rPr lang="en-US" sz="2400" dirty="0">
                <a:solidFill>
                  <a:srgbClr val="000000"/>
                </a:solidFill>
                <a:latin typeface="bigtheme-san"/>
                <a:cs typeface="B Nazanin" panose="00000400000000000000" pitchFamily="2" charset="-78"/>
              </a:rPr>
              <a:t>CRM </a:t>
            </a:r>
            <a:r>
              <a:rPr lang="fa-IR" sz="2400" dirty="0">
                <a:solidFill>
                  <a:srgbClr val="000000"/>
                </a:solidFill>
                <a:latin typeface="bigtheme-san"/>
                <a:cs typeface="B Nazanin" panose="00000400000000000000" pitchFamily="2" charset="-78"/>
              </a:rPr>
              <a:t> یا مدیریت ارتباط با مشتریان کمترین وجه تشابه با اتوماسیون اداری دارد اما بی‌شباهت هم نیست. مخاطبین نامه های اتوماسیون اداری در بیشتر وقت‌ها با مخاطبین  نرم افزار </a:t>
            </a:r>
            <a:r>
              <a:rPr lang="en-US" sz="2400" dirty="0">
                <a:solidFill>
                  <a:srgbClr val="000000"/>
                </a:solidFill>
                <a:latin typeface="bigtheme-san"/>
                <a:cs typeface="B Nazanin" panose="00000400000000000000" pitchFamily="2" charset="-78"/>
              </a:rPr>
              <a:t>CRM</a:t>
            </a:r>
            <a:r>
              <a:rPr lang="fa-IR" sz="2400" dirty="0">
                <a:solidFill>
                  <a:srgbClr val="000000"/>
                </a:solidFill>
                <a:latin typeface="bigtheme-san"/>
                <a:cs typeface="B Nazanin" panose="00000400000000000000" pitchFamily="2" charset="-78"/>
              </a:rPr>
              <a:t> که همان مشتریان سازمان باشند یکی هستند. ممکن است بگوییم در سازمان نرم افزار</a:t>
            </a:r>
            <a:r>
              <a:rPr lang="en-US" sz="2400" dirty="0">
                <a:solidFill>
                  <a:srgbClr val="000000"/>
                </a:solidFill>
                <a:latin typeface="bigtheme-san"/>
                <a:cs typeface="B Nazanin" panose="00000400000000000000" pitchFamily="2" charset="-78"/>
              </a:rPr>
              <a:t> CRM</a:t>
            </a:r>
            <a:r>
              <a:rPr lang="fa-IR" sz="2400" dirty="0">
                <a:solidFill>
                  <a:srgbClr val="000000"/>
                </a:solidFill>
                <a:latin typeface="bigtheme-san"/>
                <a:cs typeface="B Nazanin" panose="00000400000000000000" pitchFamily="2" charset="-78"/>
              </a:rPr>
              <a:t>را مستقر کرده و در حال استفاده از آن هستم. پس از امکان ارتباط با مشتریان برای آرشیو نامه ها و مکاتبات اداری آن نیز استفاده کنم. و درنتیجه در صرف هزینه و زمان استقرار یک نرم افزار جدید صرفه جویی کنم. باید گفت که اولاً در اینصورت فقط می توان مشتریان را در زمره مخاطبان قرار داد. </a:t>
            </a:r>
          </a:p>
          <a:p>
            <a:pPr algn="just" rtl="1" fontAlgn="base">
              <a:lnSpc>
                <a:spcPct val="150000"/>
              </a:lnSpc>
            </a:pPr>
            <a:r>
              <a:rPr lang="fa-IR" sz="2400" dirty="0">
                <a:solidFill>
                  <a:srgbClr val="000000"/>
                </a:solidFill>
                <a:latin typeface="bigtheme-san"/>
                <a:cs typeface="B Nazanin" panose="00000400000000000000" pitchFamily="2" charset="-78"/>
              </a:rPr>
              <a:t>در ثانی امکانات تکمیلی نرم افزارهای اتوماسیون را از دست خواهیم داد. آرشیو، دبیرخانه، دسته بندی نامه ها، امضا الکترونیکی، قواعد شماره گذاری، نامه های رزرو و … ازاین موارد هستند.</a:t>
            </a:r>
          </a:p>
          <a:p>
            <a:pPr algn="just" rtl="1" fontAlgn="base">
              <a:lnSpc>
                <a:spcPct val="150000"/>
              </a:lnSpc>
            </a:pPr>
            <a:r>
              <a:rPr lang="fa-IR" sz="2400" dirty="0">
                <a:solidFill>
                  <a:srgbClr val="000000"/>
                </a:solidFill>
                <a:latin typeface="bigtheme-san"/>
                <a:cs typeface="B Nazanin" panose="00000400000000000000" pitchFamily="2" charset="-78"/>
              </a:rPr>
              <a:t>به هر کدام از نیروهای انسانی باتوجه به تخصص و آموخته ها، در یک واحد سازمانی مسئولیت مشخصی واگذار می‌شود. بنابراین، برای رفع نیازهای نرم افزاری سازمان نیز باید نرم افزارهای متفاوتی را مستقر نماییم. البته برای ارتباط بین این نرم افزارها می توان از طریق وب سرویس اقدام کنیم. در این صورت از استفاده جزیره ای از نرم افزارها جلوگیری شود و حتی المقدور سیستم خطاناپذیر شود.</a:t>
            </a:r>
            <a:endParaRPr lang="fa-IR" sz="2400" b="0" i="0" dirty="0">
              <a:solidFill>
                <a:srgbClr val="000000"/>
              </a:solidFill>
              <a:effectLst/>
              <a:latin typeface="bigtheme-san"/>
              <a:cs typeface="B Nazanin" panose="00000400000000000000" pitchFamily="2" charset="-78"/>
            </a:endParaRPr>
          </a:p>
        </p:txBody>
      </p:sp>
    </p:spTree>
    <p:extLst>
      <p:ext uri="{BB962C8B-B14F-4D97-AF65-F5344CB8AC3E}">
        <p14:creationId xmlns:p14="http://schemas.microsoft.com/office/powerpoint/2010/main" val="3288518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52927" y="87109"/>
            <a:ext cx="11839074" cy="6330964"/>
          </a:xfrm>
          <a:prstGeom prst="rect">
            <a:avLst/>
          </a:prstGeom>
        </p:spPr>
        <p:txBody>
          <a:bodyPr wrap="square">
            <a:spAutoFit/>
          </a:bodyPr>
          <a:lstStyle/>
          <a:p>
            <a:pPr algn="just" rtl="1">
              <a:lnSpc>
                <a:spcPct val="120000"/>
              </a:lnSpc>
            </a:pPr>
            <a:r>
              <a:rPr lang="fa-IR" sz="2800" b="1" u="sng" dirty="0">
                <a:solidFill>
                  <a:srgbClr val="FF0000"/>
                </a:solidFill>
                <a:latin typeface="Shabnam"/>
                <a:cs typeface="B Nazanin" panose="00000400000000000000" pitchFamily="2" charset="-78"/>
              </a:rPr>
              <a:t>4) تفاوت اتوماسیون اداری با سیستم </a:t>
            </a:r>
            <a:r>
              <a:rPr lang="en-US" sz="2800" b="1" u="sng" dirty="0">
                <a:solidFill>
                  <a:srgbClr val="FF0000"/>
                </a:solidFill>
                <a:latin typeface="Shabnam"/>
                <a:cs typeface="B Nazanin" panose="00000400000000000000" pitchFamily="2" charset="-78"/>
              </a:rPr>
              <a:t>ERP</a:t>
            </a:r>
          </a:p>
          <a:p>
            <a:pPr algn="just" rtl="1">
              <a:lnSpc>
                <a:spcPct val="130000"/>
              </a:lnSpc>
            </a:pPr>
            <a:r>
              <a:rPr lang="fa-IR" sz="2200" dirty="0">
                <a:solidFill>
                  <a:srgbClr val="212529"/>
                </a:solidFill>
                <a:latin typeface="Shabnam"/>
                <a:cs typeface="B Nazanin" panose="00000400000000000000" pitchFamily="2" charset="-78"/>
              </a:rPr>
              <a:t>در سال‌های ابتدایی تحولات دیجیتال این سیستم‌ها و نرم افزارها به صورت جزیره‌ای و جدا از هم پیاده‌سازی شده بودند و ارتباط آنها به سختی انجام می‌شد. نیاز به مدیریت یکپارچه این سیستم ها باعث توسعه نسل جدیدی از نرم افزارهای یکپارچه سازمانی شد که </a:t>
            </a:r>
            <a:r>
              <a:rPr lang="en-US" sz="2200" dirty="0">
                <a:solidFill>
                  <a:srgbClr val="212529"/>
                </a:solidFill>
                <a:latin typeface="Shabnam"/>
                <a:cs typeface="B Nazanin" panose="00000400000000000000" pitchFamily="2" charset="-78"/>
              </a:rPr>
              <a:t>ERP </a:t>
            </a:r>
            <a:r>
              <a:rPr lang="fa-IR" sz="2200" dirty="0">
                <a:solidFill>
                  <a:srgbClr val="212529"/>
                </a:solidFill>
                <a:latin typeface="Shabnam"/>
                <a:cs typeface="B Nazanin" panose="00000400000000000000" pitchFamily="2" charset="-78"/>
              </a:rPr>
              <a:t> نامیده می‌شوند.</a:t>
            </a:r>
          </a:p>
          <a:p>
            <a:pPr algn="just" rtl="1">
              <a:lnSpc>
                <a:spcPct val="130000"/>
              </a:lnSpc>
            </a:pPr>
            <a:r>
              <a:rPr lang="fa-IR" sz="2200" dirty="0">
                <a:solidFill>
                  <a:srgbClr val="212529"/>
                </a:solidFill>
                <a:latin typeface="Shabnam"/>
                <a:cs typeface="B Nazanin" panose="00000400000000000000" pitchFamily="2" charset="-78"/>
              </a:rPr>
              <a:t>برنامه‌ریزی منابع سازمانی یا </a:t>
            </a:r>
            <a:r>
              <a:rPr lang="en-US" sz="2200" dirty="0">
                <a:solidFill>
                  <a:srgbClr val="212529"/>
                </a:solidFill>
                <a:latin typeface="Shabnam"/>
                <a:cs typeface="B Nazanin" panose="00000400000000000000" pitchFamily="2" charset="-78"/>
              </a:rPr>
              <a:t>ERP، </a:t>
            </a:r>
            <a:r>
              <a:rPr lang="fa-IR" sz="2200" dirty="0">
                <a:solidFill>
                  <a:srgbClr val="212529"/>
                </a:solidFill>
                <a:latin typeface="Shabnam"/>
                <a:cs typeface="B Nazanin" panose="00000400000000000000" pitchFamily="2" charset="-78"/>
              </a:rPr>
              <a:t>شامل طیف وسیعی از فعالیت‌ها است که از طریق سیستم های نرم افزاری به بهبود عملکرد یک </a:t>
            </a:r>
            <a:r>
              <a:rPr lang="fa-IR" sz="2200" dirty="0">
                <a:solidFill>
                  <a:srgbClr val="5A1A17"/>
                </a:solidFill>
                <a:latin typeface="Shabnam"/>
                <a:cs typeface="B Nazanin" panose="00000400000000000000" pitchFamily="2" charset="-78"/>
              </a:rPr>
              <a:t>سازمان</a:t>
            </a:r>
            <a:r>
              <a:rPr lang="fa-IR" sz="2200" dirty="0">
                <a:solidFill>
                  <a:srgbClr val="212529"/>
                </a:solidFill>
                <a:latin typeface="Shabnam"/>
                <a:cs typeface="B Nazanin" panose="00000400000000000000" pitchFamily="2" charset="-78"/>
              </a:rPr>
              <a:t> منتهی می‌شود. آنچه نرم افزار </a:t>
            </a:r>
            <a:r>
              <a:rPr lang="en-US" sz="2200" dirty="0">
                <a:solidFill>
                  <a:srgbClr val="212529"/>
                </a:solidFill>
                <a:latin typeface="Shabnam"/>
                <a:cs typeface="B Nazanin" panose="00000400000000000000" pitchFamily="2" charset="-78"/>
              </a:rPr>
              <a:t>ERP </a:t>
            </a:r>
            <a:r>
              <a:rPr lang="fa-IR" sz="2200" dirty="0">
                <a:solidFill>
                  <a:srgbClr val="212529"/>
                </a:solidFill>
                <a:latin typeface="Shabnam"/>
                <a:cs typeface="B Nazanin" panose="00000400000000000000" pitchFamily="2" charset="-78"/>
              </a:rPr>
              <a:t> خوانده می‌شود، مجموعه ای از زیر سیستم های یکپارچه است که تمام داده‌ها و فرایندها را در قالب یک بانک اطلاعاتی مدیریت می‌کند.</a:t>
            </a:r>
          </a:p>
          <a:p>
            <a:pPr algn="just" rtl="1">
              <a:lnSpc>
                <a:spcPct val="130000"/>
              </a:lnSpc>
            </a:pPr>
            <a:r>
              <a:rPr lang="fa-IR" sz="2200" dirty="0">
                <a:solidFill>
                  <a:srgbClr val="212529"/>
                </a:solidFill>
                <a:latin typeface="Shabnam"/>
                <a:cs typeface="B Nazanin" panose="00000400000000000000" pitchFamily="2" charset="-78"/>
              </a:rPr>
              <a:t>اتوماسیون اداری به این مفهوم بخش مهمی از</a:t>
            </a:r>
            <a:r>
              <a:rPr lang="en-US" sz="2200" dirty="0">
                <a:solidFill>
                  <a:srgbClr val="212529"/>
                </a:solidFill>
                <a:latin typeface="Shabnam"/>
                <a:cs typeface="B Nazanin" panose="00000400000000000000" pitchFamily="2" charset="-78"/>
              </a:rPr>
              <a:t>ERP </a:t>
            </a:r>
            <a:r>
              <a:rPr lang="fa-IR" sz="2200" dirty="0">
                <a:solidFill>
                  <a:srgbClr val="212529"/>
                </a:solidFill>
                <a:latin typeface="Shabnam"/>
                <a:cs typeface="B Nazanin" panose="00000400000000000000" pitchFamily="2" charset="-78"/>
              </a:rPr>
              <a:t> است. خصوصا در سازمان های دولتی و بخش عمومی که فاقد سیستم های مدیریت تولید و حسابداری زنجیره تامین هستند. در اغلب سازمان‌های عمومی و دستگاه‌های دولتی تا سال‌ها انجام امور مربوط به درخواست‌های حوزه های </a:t>
            </a:r>
            <a:r>
              <a:rPr lang="fa-IR" sz="2200" dirty="0">
                <a:solidFill>
                  <a:srgbClr val="5A1A17"/>
                </a:solidFill>
                <a:latin typeface="Shabnam"/>
                <a:cs typeface="B Nazanin" panose="00000400000000000000" pitchFamily="2" charset="-78"/>
              </a:rPr>
              <a:t>مالی </a:t>
            </a:r>
            <a:r>
              <a:rPr lang="fa-IR" sz="2200" dirty="0">
                <a:solidFill>
                  <a:srgbClr val="212529"/>
                </a:solidFill>
                <a:latin typeface="Shabnam"/>
                <a:cs typeface="B Nazanin" panose="00000400000000000000" pitchFamily="2" charset="-78"/>
              </a:rPr>
              <a:t>و </a:t>
            </a:r>
            <a:r>
              <a:rPr lang="fa-IR" sz="2200" dirty="0">
                <a:solidFill>
                  <a:srgbClr val="5A1A17"/>
                </a:solidFill>
                <a:latin typeface="Shabnam"/>
                <a:cs typeface="B Nazanin" panose="00000400000000000000" pitchFamily="2" charset="-78"/>
              </a:rPr>
              <a:t>منابع انسانی</a:t>
            </a:r>
            <a:r>
              <a:rPr lang="fa-IR" sz="2200" dirty="0">
                <a:solidFill>
                  <a:srgbClr val="212529"/>
                </a:solidFill>
                <a:latin typeface="Shabnam"/>
                <a:cs typeface="B Nazanin" panose="00000400000000000000" pitchFamily="2" charset="-78"/>
              </a:rPr>
              <a:t> از طریق سیستم مکاتبات اداری و در غالب نامه در سازمان گردش داشت. با توسعه نرم افزارهای خاص منظوره این حوزه‌ها و امکانات مهمی که برای گزارشات اختصاصی ایجاد می‌کردند، اتوماسیون اداری به چرخه مکاتبات رسمی محدود شد.</a:t>
            </a:r>
          </a:p>
          <a:p>
            <a:pPr algn="just" rtl="1">
              <a:lnSpc>
                <a:spcPct val="130000"/>
              </a:lnSpc>
            </a:pPr>
            <a:r>
              <a:rPr lang="fa-IR" sz="2200" dirty="0">
                <a:solidFill>
                  <a:srgbClr val="212529"/>
                </a:solidFill>
                <a:latin typeface="Shabnam"/>
                <a:cs typeface="B Nazanin" panose="00000400000000000000" pitchFamily="2" charset="-78"/>
              </a:rPr>
              <a:t>بسیاری از</a:t>
            </a:r>
            <a:r>
              <a:rPr lang="en-US" sz="2200" dirty="0">
                <a:solidFill>
                  <a:srgbClr val="212529"/>
                </a:solidFill>
                <a:latin typeface="Shabnam"/>
                <a:cs typeface="B Nazanin" panose="00000400000000000000" pitchFamily="2" charset="-78"/>
              </a:rPr>
              <a:t>ERP </a:t>
            </a:r>
            <a:r>
              <a:rPr lang="fa-IR" sz="2200" dirty="0">
                <a:solidFill>
                  <a:srgbClr val="212529"/>
                </a:solidFill>
                <a:latin typeface="Shabnam"/>
                <a:cs typeface="B Nazanin" panose="00000400000000000000" pitchFamily="2" charset="-78"/>
              </a:rPr>
              <a:t>های موفق بر پایه یک نرم افزار پرقدرت اتوماسیون اداری شکل گرفته اند و از بانک اطلاعات یکسانی برای تعاریف کاربران، دسترسی‌ها و اطلاع رسانی‌های درون سازمان بهره می‌گیرند. یکپارچگی سیستم‌های مختلف و امکان تهیه گزارشات تجمیعی از آنها منابع زیادی برای سازمان ایجاد می‌کند و با بهره‌برداری بهینه منابع سازمانی، موجب بهره وری، سودآوری و موفقیت سازمان می‌شوند.</a:t>
            </a:r>
            <a:endParaRPr lang="fa-IR" sz="2200" dirty="0">
              <a:solidFill>
                <a:srgbClr val="212529"/>
              </a:solidFill>
              <a:effectLst/>
              <a:latin typeface="Shabnam"/>
              <a:cs typeface="B Nazanin" panose="00000400000000000000" pitchFamily="2" charset="-78"/>
            </a:endParaRPr>
          </a:p>
        </p:txBody>
      </p:sp>
    </p:spTree>
    <p:extLst>
      <p:ext uri="{BB962C8B-B14F-4D97-AF65-F5344CB8AC3E}">
        <p14:creationId xmlns:p14="http://schemas.microsoft.com/office/powerpoint/2010/main" val="3089009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 y="86916"/>
            <a:ext cx="12063662" cy="6571030"/>
          </a:xfrm>
          <a:prstGeom prst="rect">
            <a:avLst/>
          </a:prstGeom>
        </p:spPr>
        <p:txBody>
          <a:bodyPr wrap="square">
            <a:spAutoFit/>
          </a:bodyPr>
          <a:lstStyle/>
          <a:p>
            <a:pPr algn="r" rtl="1"/>
            <a:r>
              <a:rPr lang="fa-IR" sz="2800" b="1" u="sng" cap="all" dirty="0">
                <a:solidFill>
                  <a:srgbClr val="FF0000"/>
                </a:solidFill>
                <a:latin typeface="ttgm"/>
                <a:cs typeface="B Nazanin" panose="00000400000000000000" pitchFamily="2" charset="-78"/>
              </a:rPr>
              <a:t>بررسی معایب اتوماسیون اداری</a:t>
            </a:r>
            <a:endParaRPr lang="fa-IR" sz="3200" cap="all" dirty="0">
              <a:latin typeface="ttgm"/>
              <a:cs typeface="B Nazanin" panose="00000400000000000000" pitchFamily="2" charset="-78"/>
            </a:endParaRPr>
          </a:p>
          <a:p>
            <a:pPr algn="just" rtl="1">
              <a:lnSpc>
                <a:spcPct val="150000"/>
              </a:lnSpc>
            </a:pPr>
            <a:r>
              <a:rPr lang="fa-IR" sz="2400" dirty="0">
                <a:latin typeface="ttgm"/>
                <a:cs typeface="B Nazanin" panose="00000400000000000000" pitchFamily="2" charset="-78"/>
              </a:rPr>
              <a:t>در کنار مزایای اتوماسیون اداری با امکان دسترسی و مدیریت به اطلاعات و گزارشات در هر زمان و مکان، برخی از معایب اتوماسیون اداری نیز به شرح زیر است:</a:t>
            </a:r>
          </a:p>
          <a:p>
            <a:pPr algn="r" rtl="1">
              <a:lnSpc>
                <a:spcPct val="150000"/>
              </a:lnSpc>
            </a:pPr>
            <a:r>
              <a:rPr lang="fa-IR" sz="2400" dirty="0">
                <a:latin typeface="ttgm"/>
                <a:cs typeface="B Nazanin" panose="00000400000000000000" pitchFamily="2" charset="-78"/>
              </a:rPr>
              <a:t>•    در محیط انسانی یا همان محیط کار تغییراتی ایجاد می شود.</a:t>
            </a:r>
            <a:br>
              <a:rPr lang="fa-IR" sz="2400" dirty="0">
                <a:latin typeface="ttgm"/>
                <a:cs typeface="B Nazanin" panose="00000400000000000000" pitchFamily="2" charset="-78"/>
              </a:rPr>
            </a:br>
            <a:r>
              <a:rPr lang="fa-IR" sz="2400" dirty="0">
                <a:latin typeface="ttgm"/>
                <a:cs typeface="B Nazanin" panose="00000400000000000000" pitchFamily="2" charset="-78"/>
              </a:rPr>
              <a:t>•    مکانیزه شدن فعالیت هایی که قبلاً توسط نیروی انسانی انجام می شده و در نتیجه برخی روابط اجتماعی در کارها در نظر گرفته نمی شود.</a:t>
            </a:r>
            <a:br>
              <a:rPr lang="fa-IR" sz="2400" dirty="0">
                <a:latin typeface="ttgm"/>
                <a:cs typeface="B Nazanin" panose="00000400000000000000" pitchFamily="2" charset="-78"/>
              </a:rPr>
            </a:br>
            <a:r>
              <a:rPr lang="fa-IR" sz="2400" dirty="0">
                <a:latin typeface="ttgm"/>
                <a:cs typeface="B Nazanin" panose="00000400000000000000" pitchFamily="2" charset="-78"/>
              </a:rPr>
              <a:t>•    کارکنان بعد از خرید نرم افزار اتوماسیون اداری با سختی کار و پیچیدگی سیستم مواجه می شوند.</a:t>
            </a:r>
            <a:br>
              <a:rPr lang="fa-IR" sz="2400" dirty="0">
                <a:latin typeface="ttgm"/>
                <a:cs typeface="B Nazanin" panose="00000400000000000000" pitchFamily="2" charset="-78"/>
              </a:rPr>
            </a:br>
            <a:r>
              <a:rPr lang="fa-IR" sz="2400" dirty="0">
                <a:latin typeface="ttgm"/>
                <a:cs typeface="B Nazanin" panose="00000400000000000000" pitchFamily="2" charset="-78"/>
              </a:rPr>
              <a:t>•    کارکنان اشتباهات کاری خود را به کار با انواع اتوماسیون اداری نسبت می دهند.</a:t>
            </a:r>
            <a:br>
              <a:rPr lang="fa-IR" sz="2400" dirty="0">
                <a:latin typeface="ttgm"/>
                <a:cs typeface="B Nazanin" panose="00000400000000000000" pitchFamily="2" charset="-78"/>
              </a:rPr>
            </a:br>
            <a:r>
              <a:rPr lang="fa-IR" sz="2400" dirty="0">
                <a:latin typeface="ttgm"/>
                <a:cs typeface="B Nazanin" panose="00000400000000000000" pitchFamily="2" charset="-78"/>
              </a:rPr>
              <a:t>•    در کار با رایانه و استفاده از اتوماسیون اداری دچار مشکلات جسمانی می شوند.</a:t>
            </a:r>
            <a:br>
              <a:rPr lang="fa-IR" sz="2400" dirty="0">
                <a:latin typeface="ttgm"/>
                <a:cs typeface="B Nazanin" panose="00000400000000000000" pitchFamily="2" charset="-78"/>
              </a:rPr>
            </a:br>
            <a:r>
              <a:rPr lang="fa-IR" sz="2400" dirty="0">
                <a:latin typeface="ttgm"/>
                <a:cs typeface="B Nazanin" panose="00000400000000000000" pitchFamily="2" charset="-78"/>
              </a:rPr>
              <a:t>•    گاهی ممکن است برخی مدیران به دلیل عدم آشنایی با مفهوم اتوماسیون و اینکه اتوماسیون اداری چیست، سیستم مکانیزم انواع اتوماسیون اداری را نپذیرند.</a:t>
            </a:r>
            <a:br>
              <a:rPr lang="fa-IR" sz="2400" dirty="0">
                <a:latin typeface="ttgm"/>
                <a:cs typeface="B Nazanin" panose="00000400000000000000" pitchFamily="2" charset="-78"/>
              </a:rPr>
            </a:br>
            <a:r>
              <a:rPr lang="fa-IR" sz="2400" dirty="0">
                <a:latin typeface="ttgm"/>
                <a:cs typeface="B Nazanin" panose="00000400000000000000" pitchFamily="2" charset="-78"/>
              </a:rPr>
              <a:t>•    از نظر تخریب و دسترسی به اطلاعات انواع اتوماسیون، امنیت سیر نزولی دارد.</a:t>
            </a:r>
            <a:endParaRPr lang="fa-IR" sz="2400" b="0" i="0" dirty="0">
              <a:effectLst/>
              <a:latin typeface="ttgm"/>
              <a:cs typeface="B Nazanin" panose="00000400000000000000" pitchFamily="2" charset="-78"/>
            </a:endParaRPr>
          </a:p>
        </p:txBody>
      </p:sp>
    </p:spTree>
    <p:extLst>
      <p:ext uri="{BB962C8B-B14F-4D97-AF65-F5344CB8AC3E}">
        <p14:creationId xmlns:p14="http://schemas.microsoft.com/office/powerpoint/2010/main" val="1149375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889531" y="-40231"/>
            <a:ext cx="5078408" cy="938865"/>
          </a:xfrm>
          <a:prstGeom prst="rect">
            <a:avLst/>
          </a:prstGeom>
        </p:spPr>
      </p:pic>
      <p:sp>
        <p:nvSpPr>
          <p:cNvPr id="3" name="Text Placeholder 2"/>
          <p:cNvSpPr>
            <a:spLocks noGrp="1"/>
          </p:cNvSpPr>
          <p:nvPr>
            <p:ph type="body" idx="1"/>
          </p:nvPr>
        </p:nvSpPr>
        <p:spPr>
          <a:xfrm>
            <a:off x="141890" y="898634"/>
            <a:ext cx="11826049" cy="5959366"/>
          </a:xfrm>
        </p:spPr>
        <p:txBody>
          <a:bodyPr>
            <a:normAutofit/>
          </a:bodyPr>
          <a:lstStyle/>
          <a:p>
            <a:pPr marL="457200" indent="-457200" algn="r">
              <a:buFont typeface="Wingdings" panose="05000000000000000000" pitchFamily="2" charset="2"/>
              <a:buChar char="ü"/>
            </a:pPr>
            <a:r>
              <a:rPr lang="fa-IR" sz="2600" dirty="0">
                <a:cs typeface="B Nazanin" panose="00000400000000000000" pitchFamily="2" charset="-78"/>
              </a:rPr>
              <a:t>اتوماسیون اداری به عنوان مجموعه‌ای از روش‌های کاری و نرم‌افزار و سخت‌افزار رایانه‌ای که برای ذخیره و بازیابی و مبادله اسناد و اطلاعات اداری به کار می‌رود.</a:t>
            </a:r>
          </a:p>
          <a:p>
            <a:pPr marL="457200" indent="-457200" algn="r">
              <a:buFont typeface="Wingdings" panose="05000000000000000000" pitchFamily="2" charset="2"/>
              <a:buChar char="ü"/>
            </a:pPr>
            <a:endParaRPr lang="fa-IR" sz="2600" dirty="0">
              <a:cs typeface="B Nazanin" panose="00000400000000000000" pitchFamily="2" charset="-78"/>
            </a:endParaRPr>
          </a:p>
          <a:p>
            <a:pPr marL="457200" indent="-457200" algn="r">
              <a:buFont typeface="Wingdings" panose="05000000000000000000" pitchFamily="2" charset="2"/>
              <a:buChar char="ü"/>
            </a:pPr>
            <a:r>
              <a:rPr lang="fa-IR" sz="2600" dirty="0">
                <a:cs typeface="B Nazanin" panose="00000400000000000000" pitchFamily="2" charset="-78"/>
              </a:rPr>
              <a:t>عبارت اتوماسیون اداری در خارج از ایران به تمامی ابزار‌ها و روش‌هایی که برای فعالیت‌های دفتری به کار برده می‌شود اطلاق می‌شود که امکان پردازش داده‌های نوشتاری، دیداری و شنیداری را با استفاده از کامپیو‌تر امکان‌پذیر می‌سازند.</a:t>
            </a:r>
          </a:p>
          <a:p>
            <a:pPr marL="457200" indent="-457200" algn="r">
              <a:buFont typeface="Wingdings" panose="05000000000000000000" pitchFamily="2" charset="2"/>
              <a:buChar char="ü"/>
            </a:pPr>
            <a:endParaRPr lang="fa-IR" sz="2600" dirty="0">
              <a:cs typeface="B Nazanin" panose="00000400000000000000" pitchFamily="2" charset="-78"/>
            </a:endParaRPr>
          </a:p>
          <a:p>
            <a:pPr marL="457200" indent="-457200" algn="r">
              <a:buFont typeface="Wingdings" panose="05000000000000000000" pitchFamily="2" charset="2"/>
              <a:buChar char="ü"/>
            </a:pPr>
            <a:r>
              <a:rPr lang="fa-IR" sz="2600" dirty="0">
                <a:cs typeface="B Nazanin" panose="00000400000000000000" pitchFamily="2" charset="-78"/>
              </a:rPr>
              <a:t> به متصل کردن اطلاعات کامپیوترهای موجود در یک سازمان به کمک شبکه و با استفاده از یک برنامه نرم افزاری مشترک، به منظور انتقال اطلاعات، آمارها، نامه‌ها و مکاتبات و…، به صورت کاملا یکپارچه و آسان، نمونه اتوماسیون اداری می‌گویند.</a:t>
            </a:r>
          </a:p>
        </p:txBody>
      </p:sp>
    </p:spTree>
    <p:extLst>
      <p:ext uri="{BB962C8B-B14F-4D97-AF65-F5344CB8AC3E}">
        <p14:creationId xmlns:p14="http://schemas.microsoft.com/office/powerpoint/2010/main" val="313006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13688" y="241980"/>
            <a:ext cx="11869045" cy="6278642"/>
          </a:xfrm>
          <a:prstGeom prst="rect">
            <a:avLst/>
          </a:prstGeom>
        </p:spPr>
        <p:txBody>
          <a:bodyPr wrap="square">
            <a:spAutoFit/>
          </a:bodyPr>
          <a:lstStyle/>
          <a:p>
            <a:pPr algn="just" rtl="1" fontAlgn="base">
              <a:lnSpc>
                <a:spcPct val="150000"/>
              </a:lnSpc>
            </a:pPr>
            <a:r>
              <a:rPr lang="fa-IR" sz="2800" b="1" u="sng" dirty="0">
                <a:solidFill>
                  <a:srgbClr val="FF0000"/>
                </a:solidFill>
                <a:latin typeface="bigtheme-san"/>
                <a:cs typeface="B Nazanin" panose="00000400000000000000" pitchFamily="2" charset="-78"/>
              </a:rPr>
              <a:t>دلیل اصلی نیاز سازمان ها به اتوماسیون اداری چیست؟</a:t>
            </a:r>
            <a:endParaRPr lang="fa-IR" sz="2400" b="1" u="sng" dirty="0">
              <a:solidFill>
                <a:srgbClr val="FF0000"/>
              </a:solidFill>
              <a:latin typeface="bigtheme-san"/>
              <a:cs typeface="B Nazanin" panose="00000400000000000000" pitchFamily="2" charset="-78"/>
            </a:endParaRPr>
          </a:p>
          <a:p>
            <a:pPr algn="just" rtl="1" fontAlgn="base">
              <a:lnSpc>
                <a:spcPct val="150000"/>
              </a:lnSpc>
            </a:pPr>
            <a:r>
              <a:rPr lang="fa-IR" sz="2400" dirty="0">
                <a:solidFill>
                  <a:srgbClr val="000000"/>
                </a:solidFill>
                <a:latin typeface="bigtheme-san"/>
                <a:cs typeface="B Nazanin" panose="00000400000000000000" pitchFamily="2" charset="-78"/>
              </a:rPr>
              <a:t>چند پارامتر برای وجود نیاز یا عدم نیاز به نرم افزار اتوماسیون اداری :</a:t>
            </a:r>
          </a:p>
          <a:p>
            <a:pPr algn="just" rtl="1" fontAlgn="base">
              <a:lnSpc>
                <a:spcPct val="150000"/>
              </a:lnSpc>
            </a:pPr>
            <a:endParaRPr lang="fa-IR" sz="2400" dirty="0">
              <a:solidFill>
                <a:srgbClr val="000000"/>
              </a:solidFill>
              <a:latin typeface="bigtheme-san"/>
              <a:cs typeface="B Nazanin" panose="00000400000000000000" pitchFamily="2" charset="-78"/>
            </a:endParaRPr>
          </a:p>
          <a:p>
            <a:pPr algn="just" rtl="1" fontAlgn="base">
              <a:lnSpc>
                <a:spcPct val="150000"/>
              </a:lnSpc>
              <a:buFont typeface="Arial" panose="020B0604020202020204" pitchFamily="34" charset="0"/>
              <a:buChar char="•"/>
            </a:pPr>
            <a:r>
              <a:rPr lang="fa-IR" sz="2400" b="1" dirty="0">
                <a:solidFill>
                  <a:srgbClr val="C00000"/>
                </a:solidFill>
                <a:latin typeface="inherit"/>
                <a:cs typeface="B Nazanin" panose="00000400000000000000" pitchFamily="2" charset="-78"/>
              </a:rPr>
              <a:t>بزرگی سازمان (</a:t>
            </a:r>
            <a:r>
              <a:rPr lang="fa-IR" sz="2400" b="1" dirty="0">
                <a:cs typeface="B Nazanin" panose="00000400000000000000" pitchFamily="2" charset="-78"/>
              </a:rPr>
              <a:t>سازمان های بزرگ بیشتر به اتوماسیون اداری نیاز دارند</a:t>
            </a:r>
            <a:r>
              <a:rPr lang="fa-IR" sz="2400" b="1" dirty="0">
                <a:solidFill>
                  <a:srgbClr val="C00000"/>
                </a:solidFill>
                <a:latin typeface="inherit"/>
                <a:cs typeface="B Nazanin" panose="00000400000000000000" pitchFamily="2" charset="-78"/>
              </a:rPr>
              <a:t>)</a:t>
            </a:r>
            <a:endParaRPr lang="fa-IR" sz="2400" dirty="0">
              <a:solidFill>
                <a:srgbClr val="C00000"/>
              </a:solidFill>
              <a:latin typeface="inherit"/>
              <a:cs typeface="B Nazanin" panose="00000400000000000000" pitchFamily="2" charset="-78"/>
            </a:endParaRPr>
          </a:p>
          <a:p>
            <a:pPr algn="just" rtl="1" fontAlgn="base">
              <a:lnSpc>
                <a:spcPct val="150000"/>
              </a:lnSpc>
              <a:buFont typeface="Arial" panose="020B0604020202020204" pitchFamily="34" charset="0"/>
              <a:buChar char="•"/>
            </a:pPr>
            <a:r>
              <a:rPr lang="fa-IR" sz="2400" b="1" dirty="0">
                <a:solidFill>
                  <a:srgbClr val="C00000"/>
                </a:solidFill>
                <a:latin typeface="inherit"/>
                <a:cs typeface="B Nazanin" panose="00000400000000000000" pitchFamily="2" charset="-78"/>
              </a:rPr>
              <a:t>پیچیدگی فرایند نامه نگاری (</a:t>
            </a:r>
            <a:r>
              <a:rPr lang="fa-IR" sz="2400" b="1" dirty="0">
                <a:cs typeface="B Nazanin" panose="00000400000000000000" pitchFamily="2" charset="-78"/>
              </a:rPr>
              <a:t>پیچیدگی فرایند نامه نگاری می تواند دلیل خوبی برای خرید نرم افزار اتوماسیون اداری باشد</a:t>
            </a:r>
            <a:r>
              <a:rPr lang="fa-IR" sz="2400" b="1" dirty="0">
                <a:solidFill>
                  <a:srgbClr val="C00000"/>
                </a:solidFill>
                <a:latin typeface="inherit"/>
                <a:cs typeface="B Nazanin" panose="00000400000000000000" pitchFamily="2" charset="-78"/>
              </a:rPr>
              <a:t>)</a:t>
            </a:r>
          </a:p>
          <a:p>
            <a:pPr algn="just" rtl="1" fontAlgn="base">
              <a:lnSpc>
                <a:spcPct val="150000"/>
              </a:lnSpc>
              <a:buFont typeface="Arial" panose="020B0604020202020204" pitchFamily="34" charset="0"/>
              <a:buChar char="•"/>
            </a:pPr>
            <a:r>
              <a:rPr lang="fa-IR" sz="2400" b="1" dirty="0">
                <a:solidFill>
                  <a:srgbClr val="C00000"/>
                </a:solidFill>
                <a:cs typeface="B Nazanin" panose="00000400000000000000" pitchFamily="2" charset="-78"/>
              </a:rPr>
              <a:t>مکاتبات اداری آرشیو الکترونیکی نامه ها</a:t>
            </a:r>
          </a:p>
          <a:p>
            <a:pPr algn="just" rtl="1" fontAlgn="base">
              <a:lnSpc>
                <a:spcPct val="150000"/>
              </a:lnSpc>
              <a:buFont typeface="Arial" panose="020B0604020202020204" pitchFamily="34" charset="0"/>
              <a:buChar char="•"/>
            </a:pPr>
            <a:r>
              <a:rPr lang="fa-IR" sz="2400" b="1" dirty="0">
                <a:solidFill>
                  <a:srgbClr val="C00000"/>
                </a:solidFill>
                <a:latin typeface="inherit"/>
                <a:cs typeface="B Nazanin" panose="00000400000000000000" pitchFamily="2" charset="-78"/>
              </a:rPr>
              <a:t>نامه های دریافتی فراوان (</a:t>
            </a:r>
            <a:r>
              <a:rPr lang="fa-IR" sz="2400" b="1" dirty="0">
                <a:cs typeface="B Nazanin" panose="00000400000000000000" pitchFamily="2" charset="-78"/>
              </a:rPr>
              <a:t>نامه های دریافتی فراوان علت خرید سیستم اتوماسیون اداری</a:t>
            </a:r>
            <a:r>
              <a:rPr lang="fa-IR" sz="2400" b="1" dirty="0">
                <a:solidFill>
                  <a:srgbClr val="C00000"/>
                </a:solidFill>
                <a:latin typeface="inherit"/>
                <a:cs typeface="B Nazanin" panose="00000400000000000000" pitchFamily="2" charset="-78"/>
              </a:rPr>
              <a:t>)</a:t>
            </a:r>
            <a:endParaRPr lang="fa-IR" sz="2400" dirty="0">
              <a:solidFill>
                <a:srgbClr val="C00000"/>
              </a:solidFill>
              <a:latin typeface="inherit"/>
              <a:cs typeface="B Nazanin" panose="00000400000000000000" pitchFamily="2" charset="-78"/>
            </a:endParaRPr>
          </a:p>
          <a:p>
            <a:pPr algn="just" rtl="1" fontAlgn="base">
              <a:lnSpc>
                <a:spcPct val="150000"/>
              </a:lnSpc>
              <a:buFont typeface="Arial" panose="020B0604020202020204" pitchFamily="34" charset="0"/>
              <a:buChar char="•"/>
            </a:pPr>
            <a:r>
              <a:rPr lang="fa-IR" sz="2400" b="1" dirty="0">
                <a:solidFill>
                  <a:srgbClr val="C00000"/>
                </a:solidFill>
                <a:latin typeface="inherit"/>
                <a:cs typeface="B Nazanin" panose="00000400000000000000" pitchFamily="2" charset="-78"/>
              </a:rPr>
              <a:t>نامه های ارسالی فراوان (</a:t>
            </a:r>
            <a:r>
              <a:rPr lang="fa-IR" sz="2400" b="1" dirty="0">
                <a:solidFill>
                  <a:srgbClr val="222222"/>
                </a:solidFill>
                <a:latin typeface="bigtheme-san"/>
                <a:cs typeface="B Nazanin" panose="00000400000000000000" pitchFamily="2" charset="-78"/>
              </a:rPr>
              <a:t>سرعت و کارایی سیستم اتوماسیون اداری در مدیریت حجم بالای نامه های خروجی</a:t>
            </a:r>
            <a:r>
              <a:rPr lang="fa-IR" sz="2400" b="1" dirty="0">
                <a:solidFill>
                  <a:srgbClr val="C00000"/>
                </a:solidFill>
                <a:latin typeface="inherit"/>
                <a:cs typeface="B Nazanin" panose="00000400000000000000" pitchFamily="2" charset="-78"/>
              </a:rPr>
              <a:t>)</a:t>
            </a:r>
            <a:endParaRPr lang="fa-IR" sz="2400" dirty="0">
              <a:solidFill>
                <a:srgbClr val="C00000"/>
              </a:solidFill>
              <a:latin typeface="inherit"/>
              <a:cs typeface="B Nazanin" panose="00000400000000000000" pitchFamily="2" charset="-78"/>
            </a:endParaRPr>
          </a:p>
          <a:p>
            <a:pPr algn="just" rtl="1" fontAlgn="base">
              <a:lnSpc>
                <a:spcPct val="150000"/>
              </a:lnSpc>
              <a:buFont typeface="Arial" panose="020B0604020202020204" pitchFamily="34" charset="0"/>
              <a:buChar char="•"/>
            </a:pPr>
            <a:r>
              <a:rPr lang="fa-IR" sz="2400" b="1" dirty="0">
                <a:solidFill>
                  <a:srgbClr val="C00000"/>
                </a:solidFill>
                <a:latin typeface="inherit"/>
                <a:cs typeface="B Nazanin" panose="00000400000000000000" pitchFamily="2" charset="-78"/>
              </a:rPr>
              <a:t>اهمیت نامه نگاری در یک سازمان(</a:t>
            </a:r>
            <a:r>
              <a:rPr lang="fa-IR" sz="2400" b="1" dirty="0">
                <a:solidFill>
                  <a:srgbClr val="222222"/>
                </a:solidFill>
                <a:latin typeface="bigtheme-san"/>
                <a:cs typeface="B Nazanin" panose="00000400000000000000" pitchFamily="2" charset="-78"/>
              </a:rPr>
              <a:t>اهمیت نامه نگاری در یک سازمان معیار خوبی برای خرید نرم افزار اتوماسیون اداری است</a:t>
            </a:r>
            <a:r>
              <a:rPr lang="fa-IR" sz="2400" b="1" dirty="0">
                <a:solidFill>
                  <a:srgbClr val="C00000"/>
                </a:solidFill>
                <a:latin typeface="inherit"/>
                <a:cs typeface="B Nazanin" panose="00000400000000000000" pitchFamily="2" charset="-78"/>
              </a:rPr>
              <a:t>)</a:t>
            </a:r>
            <a:endParaRPr lang="fa-IR" sz="2400" b="0" i="0" dirty="0">
              <a:solidFill>
                <a:srgbClr val="C00000"/>
              </a:solidFill>
              <a:effectLst/>
              <a:latin typeface="inherit"/>
              <a:cs typeface="B Nazanin" panose="00000400000000000000" pitchFamily="2" charset="-78"/>
            </a:endParaRPr>
          </a:p>
        </p:txBody>
      </p:sp>
    </p:spTree>
    <p:extLst>
      <p:ext uri="{BB962C8B-B14F-4D97-AF65-F5344CB8AC3E}">
        <p14:creationId xmlns:p14="http://schemas.microsoft.com/office/powerpoint/2010/main" val="1399387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7298" y="23920"/>
            <a:ext cx="12064621" cy="6838410"/>
          </a:xfrm>
          <a:prstGeom prst="rect">
            <a:avLst/>
          </a:prstGeom>
        </p:spPr>
        <p:txBody>
          <a:bodyPr wrap="square">
            <a:spAutoFit/>
          </a:bodyPr>
          <a:lstStyle/>
          <a:p>
            <a:pPr algn="just" rtl="1" fontAlgn="base">
              <a:lnSpc>
                <a:spcPct val="150000"/>
              </a:lnSpc>
            </a:pPr>
            <a:r>
              <a:rPr lang="fa-IR" sz="2100" b="1" u="sng" dirty="0">
                <a:solidFill>
                  <a:srgbClr val="FF0000"/>
                </a:solidFill>
                <a:latin typeface="bigtheme-san"/>
                <a:cs typeface="B Nazanin" panose="00000400000000000000" pitchFamily="2" charset="-78"/>
              </a:rPr>
              <a:t>وظایف اتوماسیون اداری چیست؟</a:t>
            </a:r>
          </a:p>
          <a:p>
            <a:pPr algn="just" rtl="1">
              <a:lnSpc>
                <a:spcPct val="150000"/>
              </a:lnSpc>
            </a:pPr>
            <a:r>
              <a:rPr lang="fa-IR" sz="2100" dirty="0">
                <a:latin typeface="Iran Sans - Regular"/>
                <a:cs typeface="B Nazanin" panose="00000400000000000000" pitchFamily="2" charset="-78"/>
              </a:rPr>
              <a:t>به طور کلی اتوماسیون اداری 3 وظیفه مهم بر عهده دارد، که عبارتند از: ذخیره اطلاعات، تبادل داده‌ها و مدیریت داده‌ها</a:t>
            </a:r>
          </a:p>
          <a:p>
            <a:pPr algn="just" rtl="1">
              <a:lnSpc>
                <a:spcPct val="150000"/>
              </a:lnSpc>
            </a:pPr>
            <a:r>
              <a:rPr lang="fa-IR" sz="2100" b="1" dirty="0">
                <a:latin typeface="Iran Sans - Bold"/>
                <a:cs typeface="B Nazanin" panose="00000400000000000000" pitchFamily="2" charset="-78"/>
              </a:rPr>
              <a:t>1. ذخیره اطلاعات</a:t>
            </a:r>
          </a:p>
          <a:p>
            <a:pPr algn="just" rtl="1">
              <a:lnSpc>
                <a:spcPct val="150000"/>
              </a:lnSpc>
            </a:pPr>
            <a:r>
              <a:rPr lang="fa-IR" sz="2100" dirty="0">
                <a:latin typeface="Iran Sans - Regular"/>
                <a:cs typeface="B Nazanin" panose="00000400000000000000" pitchFamily="2" charset="-78"/>
              </a:rPr>
              <a:t>اولین بخش کاری سیستم اتوماسیون اداری، ذخیره اطلاعات است. ذخیره اطلاعات مربوط به مواردی مانند ثبت فرم‌ها و مستندات اداری است. کاربرد داده‌ها نیز شامل دریافت و ویرایش فایل‌ها، تصاویر و یا داده‌های صفحه گسترده است. بسته‌های نرم افزاری پردازش متن، داده‌های متنی را بررسی و پردازش می‌کنند. نرم افزارهای صفحه گسترده، کار با داده‌های عددی را ساده‌تر می‌کنند. برنامه‌های تصویری نیز ویرایش تصاویر را ممکن می‌سازند.</a:t>
            </a:r>
          </a:p>
          <a:p>
            <a:pPr algn="just" rtl="1">
              <a:lnSpc>
                <a:spcPct val="150000"/>
              </a:lnSpc>
            </a:pPr>
            <a:r>
              <a:rPr lang="fa-IR" sz="2100" b="1" dirty="0">
                <a:latin typeface="Iran Sans - Bold"/>
                <a:cs typeface="B Nazanin" panose="00000400000000000000" pitchFamily="2" charset="-78"/>
              </a:rPr>
              <a:t>2. تبادل داده‌ها</a:t>
            </a:r>
          </a:p>
          <a:p>
            <a:pPr algn="just" rtl="1">
              <a:lnSpc>
                <a:spcPct val="150000"/>
              </a:lnSpc>
            </a:pPr>
            <a:r>
              <a:rPr lang="fa-IR" sz="2100" dirty="0">
                <a:latin typeface="Iran Sans - Regular"/>
                <a:cs typeface="B Nazanin" panose="00000400000000000000" pitchFamily="2" charset="-78"/>
              </a:rPr>
              <a:t>پست الکترونیکی، پست صوتی و … نمونه‌هایی از ابزارهای انتقال الکترونیکی داده‌ها به شمار می‌روند. انتقال الکترونیکی، تبادل اطلاعات میان کاربران مختلف را امکانپذیر می‌کند. این سیستم‌ها نشان دهنده امکان مشارکت، در سیستم اتوماسیون اداری است.</a:t>
            </a:r>
          </a:p>
          <a:p>
            <a:pPr algn="just" rtl="1">
              <a:lnSpc>
                <a:spcPct val="150000"/>
              </a:lnSpc>
            </a:pPr>
            <a:r>
              <a:rPr lang="fa-IR" sz="2100" b="1" dirty="0">
                <a:latin typeface="Iran Sans - Bold"/>
                <a:cs typeface="B Nazanin" panose="00000400000000000000" pitchFamily="2" charset="-78"/>
              </a:rPr>
              <a:t>3. مدیریت داده‌ها</a:t>
            </a:r>
          </a:p>
          <a:p>
            <a:pPr algn="just" rtl="1">
              <a:lnSpc>
                <a:spcPct val="150000"/>
              </a:lnSpc>
            </a:pPr>
            <a:r>
              <a:rPr lang="fa-IR" sz="2100" dirty="0">
                <a:latin typeface="Iran Sans - Regular"/>
                <a:cs typeface="B Nazanin" panose="00000400000000000000" pitchFamily="2" charset="-78"/>
              </a:rPr>
              <a:t>سیستم اتوماسیون اداری، معمولا برای پیگیری داده‌های بلند مدت و کوتاه مدت استفاده می‌شود. مثلا برای طرح‌های مالی، هزینه‌های بازاریابی، خرید دارایی‌ها و…</a:t>
            </a:r>
          </a:p>
          <a:p>
            <a:pPr algn="just" rtl="1">
              <a:lnSpc>
                <a:spcPct val="150000"/>
              </a:lnSpc>
            </a:pPr>
            <a:r>
              <a:rPr lang="fa-IR" sz="2100" dirty="0">
                <a:latin typeface="Iran Sans - Regular"/>
                <a:cs typeface="B Nazanin" panose="00000400000000000000" pitchFamily="2" charset="-78"/>
              </a:rPr>
              <a:t>سیستم مدیریت وظایف، از طریق برنامه‌های زمانی، معادلات منابع و زمان‌بندی الکترونیکی، پروژه‌ها و فعالیت‌های مختلف سازمان را نظارت و کنترل می‌کند.</a:t>
            </a:r>
            <a:endParaRPr lang="fa-IR" sz="2100" i="0" dirty="0">
              <a:effectLst/>
              <a:latin typeface="Iran Sans - Regular"/>
              <a:cs typeface="B Nazanin" panose="00000400000000000000" pitchFamily="2" charset="-78"/>
            </a:endParaRPr>
          </a:p>
        </p:txBody>
      </p:sp>
    </p:spTree>
    <p:extLst>
      <p:ext uri="{BB962C8B-B14F-4D97-AF65-F5344CB8AC3E}">
        <p14:creationId xmlns:p14="http://schemas.microsoft.com/office/powerpoint/2010/main" val="1580739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78823" y="94596"/>
            <a:ext cx="11955516" cy="6213239"/>
          </a:xfrm>
          <a:prstGeom prst="rect">
            <a:avLst/>
          </a:prstGeom>
        </p:spPr>
        <p:txBody>
          <a:bodyPr wrap="square">
            <a:spAutoFit/>
          </a:bodyPr>
          <a:lstStyle/>
          <a:p>
            <a:pPr algn="just" rtl="1">
              <a:lnSpc>
                <a:spcPct val="150000"/>
              </a:lnSpc>
            </a:pPr>
            <a:r>
              <a:rPr lang="fa-IR" sz="2800" b="1" u="sng" dirty="0">
                <a:solidFill>
                  <a:srgbClr val="FF0000"/>
                </a:solidFill>
                <a:latin typeface="Iran Sans - Regular"/>
                <a:cs typeface="B Nazanin" panose="00000400000000000000" pitchFamily="2" charset="-78"/>
              </a:rPr>
              <a:t>مزایای اتوماسیون اداری :</a:t>
            </a:r>
          </a:p>
          <a:p>
            <a:pPr algn="just" rtl="1">
              <a:lnSpc>
                <a:spcPct val="150000"/>
              </a:lnSpc>
            </a:pPr>
            <a:endParaRPr lang="fa-IR" sz="2400" dirty="0">
              <a:solidFill>
                <a:srgbClr val="0070C0"/>
              </a:solidFill>
              <a:latin typeface="Iran Sans - Regular"/>
              <a:cs typeface="B Nazanin" panose="00000400000000000000" pitchFamily="2" charset="-78"/>
            </a:endParaRPr>
          </a:p>
          <a:p>
            <a:pPr marL="342900" indent="-342900" algn="just" rtl="1">
              <a:lnSpc>
                <a:spcPct val="150000"/>
              </a:lnSpc>
              <a:spcBef>
                <a:spcPts val="1000"/>
              </a:spcBef>
              <a:buClr>
                <a:schemeClr val="accent1"/>
              </a:buClr>
              <a:buSzPct val="100000"/>
              <a:buFont typeface="Wingdings" panose="05000000000000000000" pitchFamily="2" charset="2"/>
              <a:buChar char="ü"/>
            </a:pPr>
            <a:r>
              <a:rPr lang="fa-IR" sz="2600" dirty="0">
                <a:latin typeface="Iran Sans - Regular"/>
                <a:cs typeface="B Nazanin" panose="00000400000000000000" pitchFamily="2" charset="-78"/>
              </a:rPr>
              <a:t>امکان انجام تمامی کارهای اداری در هر زمان و هر مکان (خارج از محل کار) وجود دارد.</a:t>
            </a:r>
          </a:p>
          <a:p>
            <a:pPr marL="342900" indent="-342900" algn="just" rtl="1">
              <a:lnSpc>
                <a:spcPct val="150000"/>
              </a:lnSpc>
              <a:spcBef>
                <a:spcPts val="1000"/>
              </a:spcBef>
              <a:buClr>
                <a:schemeClr val="accent1"/>
              </a:buClr>
              <a:buSzPct val="100000"/>
              <a:buFont typeface="Wingdings" panose="05000000000000000000" pitchFamily="2" charset="2"/>
              <a:buChar char="ü"/>
            </a:pPr>
            <a:r>
              <a:rPr lang="fa-IR" sz="2600" dirty="0">
                <a:latin typeface="Iran Sans - Regular"/>
                <a:cs typeface="B Nazanin" panose="00000400000000000000" pitchFamily="2" charset="-78"/>
              </a:rPr>
              <a:t>با وجود اتوماسیون اداری یا عملیات خودکار سازی فرایندهای اداری، امکان استفاده بهینه از زمان فراهم است.</a:t>
            </a:r>
          </a:p>
          <a:p>
            <a:pPr marL="342900" indent="-342900" algn="just" rtl="1">
              <a:lnSpc>
                <a:spcPct val="150000"/>
              </a:lnSpc>
              <a:spcBef>
                <a:spcPts val="1000"/>
              </a:spcBef>
              <a:buClr>
                <a:schemeClr val="accent1"/>
              </a:buClr>
              <a:buSzPct val="100000"/>
              <a:buFont typeface="Wingdings" panose="05000000000000000000" pitchFamily="2" charset="2"/>
              <a:buChar char="ü"/>
            </a:pPr>
            <a:r>
              <a:rPr lang="fa-IR" sz="2600" dirty="0">
                <a:latin typeface="Iran Sans - Regular"/>
                <a:cs typeface="B Nazanin" panose="00000400000000000000" pitchFamily="2" charset="-78"/>
              </a:rPr>
              <a:t>حجم قابل توجهی از مکاتبات کاغذی در سازمان حذف می‌شود.</a:t>
            </a:r>
          </a:p>
          <a:p>
            <a:pPr marL="342900" indent="-342900" algn="just" rtl="1">
              <a:lnSpc>
                <a:spcPct val="150000"/>
              </a:lnSpc>
              <a:spcBef>
                <a:spcPts val="1000"/>
              </a:spcBef>
              <a:buClr>
                <a:schemeClr val="accent1"/>
              </a:buClr>
              <a:buSzPct val="100000"/>
              <a:buFont typeface="Wingdings" panose="05000000000000000000" pitchFamily="2" charset="2"/>
              <a:buChar char="ü"/>
            </a:pPr>
            <a:r>
              <a:rPr lang="fa-IR" sz="2600" dirty="0">
                <a:latin typeface="Iran Sans - Regular"/>
                <a:cs typeface="B Nazanin" panose="00000400000000000000" pitchFamily="2" charset="-78"/>
              </a:rPr>
              <a:t>اسناد و سوابق در حجم کم‌تر و امنیت بیشتر نگهداری می‌شود، همچنین به سادگی امکان مراجعه به آن‌ها وجود دارد.</a:t>
            </a:r>
          </a:p>
          <a:p>
            <a:pPr marL="342900" indent="-342900" algn="just" rtl="1">
              <a:lnSpc>
                <a:spcPct val="150000"/>
              </a:lnSpc>
              <a:spcBef>
                <a:spcPts val="1000"/>
              </a:spcBef>
              <a:buClr>
                <a:schemeClr val="accent1"/>
              </a:buClr>
              <a:buSzPct val="100000"/>
              <a:buFont typeface="Wingdings" panose="05000000000000000000" pitchFamily="2" charset="2"/>
              <a:buChar char="ü"/>
            </a:pPr>
            <a:r>
              <a:rPr lang="fa-IR" sz="2600" dirty="0">
                <a:latin typeface="Iran Sans - Regular"/>
                <a:cs typeface="B Nazanin" panose="00000400000000000000" pitchFamily="2" charset="-78"/>
              </a:rPr>
              <a:t>در عملیات ثبت اسناد و مدارک، امکان اشتباه، تکرارهای بیهوده، متوقف شدن کار و… به حداقل می‌رسد.</a:t>
            </a:r>
          </a:p>
          <a:p>
            <a:pPr marL="342900" indent="-342900" algn="just" rtl="1">
              <a:lnSpc>
                <a:spcPct val="150000"/>
              </a:lnSpc>
              <a:spcBef>
                <a:spcPts val="1000"/>
              </a:spcBef>
              <a:buClr>
                <a:schemeClr val="accent1"/>
              </a:buClr>
              <a:buSzPct val="100000"/>
              <a:buFont typeface="Wingdings" panose="05000000000000000000" pitchFamily="2" charset="2"/>
              <a:buChar char="ü"/>
            </a:pPr>
            <a:r>
              <a:rPr lang="fa-IR" sz="2600" dirty="0">
                <a:latin typeface="Iran Sans - Regular"/>
                <a:cs typeface="B Nazanin" panose="00000400000000000000" pitchFamily="2" charset="-78"/>
              </a:rPr>
              <a:t>در مراحل گردش اسناد، امکان شفاف سازی و مدیریت متمرکز به راحتی فراهم است.</a:t>
            </a:r>
          </a:p>
        </p:txBody>
      </p:sp>
    </p:spTree>
    <p:extLst>
      <p:ext uri="{BB962C8B-B14F-4D97-AF65-F5344CB8AC3E}">
        <p14:creationId xmlns:p14="http://schemas.microsoft.com/office/powerpoint/2010/main" val="304667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3942" y="-31528"/>
            <a:ext cx="10883462" cy="756744"/>
          </a:xfrm>
        </p:spPr>
        <p:txBody>
          <a:bodyPr/>
          <a:lstStyle/>
          <a:p>
            <a:pPr algn="r"/>
            <a:r>
              <a:rPr lang="fa-IR" b="1" u="sng" dirty="0">
                <a:solidFill>
                  <a:srgbClr val="FF0000"/>
                </a:solidFill>
                <a:latin typeface="Iran Sans - Regular"/>
                <a:cs typeface="B Nazanin" panose="00000400000000000000" pitchFamily="2" charset="-78"/>
              </a:rPr>
              <a:t>مزایای اتوماسیون اداری :</a:t>
            </a:r>
            <a:endParaRPr lang="fa-IR" dirty="0"/>
          </a:p>
        </p:txBody>
      </p:sp>
      <p:sp>
        <p:nvSpPr>
          <p:cNvPr id="3" name="Text Placeholder 2"/>
          <p:cNvSpPr>
            <a:spLocks noGrp="1"/>
          </p:cNvSpPr>
          <p:nvPr>
            <p:ph type="body" idx="1"/>
          </p:nvPr>
        </p:nvSpPr>
        <p:spPr>
          <a:xfrm>
            <a:off x="0" y="961700"/>
            <a:ext cx="12191999" cy="5265683"/>
          </a:xfrm>
        </p:spPr>
        <p:txBody>
          <a:bodyPr>
            <a:normAutofit/>
          </a:bodyPr>
          <a:lstStyle/>
          <a:p>
            <a:pPr marL="342900" indent="-342900" algn="just" defTabSz="457200">
              <a:lnSpc>
                <a:spcPct val="150000"/>
              </a:lnSpc>
              <a:buFont typeface="Wingdings" panose="05000000000000000000" pitchFamily="2" charset="2"/>
              <a:buChar char="ü"/>
            </a:pPr>
            <a:r>
              <a:rPr lang="fa-IR" sz="2600" dirty="0">
                <a:latin typeface="Iran Sans - Regular"/>
                <a:cs typeface="B Nazanin" panose="00000400000000000000" pitchFamily="2" charset="-78"/>
              </a:rPr>
              <a:t>با وجود سیستم اتوماسیون اداری، امکان مدیریت و نظارت دقیق بر عملکرد کارکنان فراهم است.</a:t>
            </a:r>
          </a:p>
          <a:p>
            <a:pPr marL="342900" indent="-342900" algn="just" defTabSz="457200">
              <a:lnSpc>
                <a:spcPct val="150000"/>
              </a:lnSpc>
              <a:buFont typeface="Wingdings" panose="05000000000000000000" pitchFamily="2" charset="2"/>
              <a:buChar char="ü"/>
            </a:pPr>
            <a:r>
              <a:rPr lang="fa-IR" sz="2600" dirty="0">
                <a:latin typeface="Iran Sans - Regular"/>
                <a:cs typeface="B Nazanin" panose="00000400000000000000" pitchFamily="2" charset="-78"/>
              </a:rPr>
              <a:t>مراجعه کنندگان (ارباب رجوع) می‌توانند در هر لحظه با مشاهده آخرین اقدامات انجام شده، از پیشرفت کار مطلع شوند. همچنین می‌توانند از نواقص پرونده خود آگاه شده و نسبت به رفع آن اقدام کنند.</a:t>
            </a:r>
          </a:p>
          <a:p>
            <a:pPr marL="342900" indent="-342900" algn="just" defTabSz="457200">
              <a:lnSpc>
                <a:spcPct val="150000"/>
              </a:lnSpc>
              <a:buFont typeface="Wingdings" panose="05000000000000000000" pitchFamily="2" charset="2"/>
              <a:buChar char="ü"/>
            </a:pPr>
            <a:r>
              <a:rPr lang="fa-IR" sz="2600" dirty="0">
                <a:latin typeface="Iran Sans - Regular"/>
                <a:cs typeface="B Nazanin" panose="00000400000000000000" pitchFamily="2" charset="-78"/>
              </a:rPr>
              <a:t>با اتوماسیون اداری، امکان تعامل الکترونیکی با سایر سازمان‌ها فراهم است.</a:t>
            </a:r>
          </a:p>
          <a:p>
            <a:pPr marL="342900" indent="-342900" algn="just" defTabSz="457200">
              <a:lnSpc>
                <a:spcPct val="150000"/>
              </a:lnSpc>
              <a:buFont typeface="Wingdings" panose="05000000000000000000" pitchFamily="2" charset="2"/>
              <a:buChar char="ü"/>
            </a:pPr>
            <a:r>
              <a:rPr lang="fa-IR" sz="2600" dirty="0">
                <a:latin typeface="Iran Sans - Regular"/>
                <a:cs typeface="B Nazanin" panose="00000400000000000000" pitchFamily="2" charset="-78"/>
              </a:rPr>
              <a:t>با صرفه جویی در مصرف کاغذ، به جلوگیری از قطع درختان و در نهایت حفظ محیط زیست کمک قابل توجهی می‌شود.</a:t>
            </a:r>
          </a:p>
          <a:p>
            <a:pPr marL="342900" indent="-342900" algn="just" defTabSz="457200">
              <a:lnSpc>
                <a:spcPct val="150000"/>
              </a:lnSpc>
              <a:buFont typeface="Wingdings" panose="05000000000000000000" pitchFamily="2" charset="2"/>
              <a:buChar char="ü"/>
            </a:pPr>
            <a:r>
              <a:rPr lang="fa-IR" sz="2600" dirty="0">
                <a:latin typeface="Iran Sans - Regular"/>
                <a:cs typeface="B Nazanin" panose="00000400000000000000" pitchFamily="2" charset="-78"/>
              </a:rPr>
              <a:t>امکان پایش فعالیت‌های سازمان و تولید گزارش‌های مدیریتی و… وجود دارد.</a:t>
            </a:r>
          </a:p>
          <a:p>
            <a:endParaRPr lang="fa-IR" sz="2600" dirty="0"/>
          </a:p>
        </p:txBody>
      </p:sp>
    </p:spTree>
    <p:extLst>
      <p:ext uri="{BB962C8B-B14F-4D97-AF65-F5344CB8AC3E}">
        <p14:creationId xmlns:p14="http://schemas.microsoft.com/office/powerpoint/2010/main" val="1268703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40988" y="0"/>
            <a:ext cx="11843657" cy="6873677"/>
          </a:xfrm>
          <a:prstGeom prst="rect">
            <a:avLst/>
          </a:prstGeom>
        </p:spPr>
        <p:txBody>
          <a:bodyPr wrap="square">
            <a:spAutoFit/>
          </a:bodyPr>
          <a:lstStyle/>
          <a:p>
            <a:pPr algn="just" rtl="1">
              <a:lnSpc>
                <a:spcPct val="150000"/>
              </a:lnSpc>
            </a:pPr>
            <a:r>
              <a:rPr lang="fa-IR" sz="2800" b="1" u="sng" dirty="0">
                <a:solidFill>
                  <a:srgbClr val="FF0000"/>
                </a:solidFill>
                <a:latin typeface="Iran Sans - Regular"/>
                <a:cs typeface="B Nazanin" panose="00000400000000000000" pitchFamily="2" charset="-78"/>
              </a:rPr>
              <a:t>بخش های مختلف یک اتوماسیون اداری:</a:t>
            </a:r>
            <a:endParaRPr lang="fa-IR" sz="2800" dirty="0">
              <a:latin typeface="Iran Sans - Regular"/>
              <a:cs typeface="B Nazanin" panose="00000400000000000000" pitchFamily="2" charset="-78"/>
            </a:endParaRPr>
          </a:p>
          <a:p>
            <a:pPr algn="just" rtl="1">
              <a:lnSpc>
                <a:spcPct val="150000"/>
              </a:lnSpc>
              <a:spcBef>
                <a:spcPts val="1000"/>
              </a:spcBef>
              <a:buClr>
                <a:schemeClr val="accent1"/>
              </a:buClr>
              <a:buSzPct val="100000"/>
            </a:pPr>
            <a:r>
              <a:rPr lang="fa-IR" sz="2400" dirty="0">
                <a:latin typeface="Iran Sans - Regular"/>
                <a:cs typeface="B Nazanin" panose="00000400000000000000" pitchFamily="2" charset="-78"/>
              </a:rPr>
              <a:t>1. دبیرخانه</a:t>
            </a:r>
          </a:p>
          <a:p>
            <a:pPr algn="just" rtl="1">
              <a:lnSpc>
                <a:spcPct val="150000"/>
              </a:lnSpc>
              <a:spcBef>
                <a:spcPts val="1000"/>
              </a:spcBef>
              <a:buClr>
                <a:schemeClr val="accent1"/>
              </a:buClr>
              <a:buSzPct val="100000"/>
            </a:pPr>
            <a:r>
              <a:rPr lang="fa-IR" sz="2400" dirty="0">
                <a:latin typeface="Iran Sans - Regular"/>
                <a:cs typeface="B Nazanin" panose="00000400000000000000" pitchFamily="2" charset="-78"/>
              </a:rPr>
              <a:t>دبیرخانه، هسته اصلی سیستم اتوماسیون اداری است. این بخش شامل فرایندهای ثبت نامه، ارجاع، کارتابل پرسنل و بخش بایگانی است. در این بخش عملیات مختلفی مانند اسکن، ورود اطلاعات، پیگیری نامه‌های دریافتی، تهیه پیش نویس،چاپ نامه‌های ارسالی و… انجام می‌شود.</a:t>
            </a:r>
          </a:p>
          <a:p>
            <a:pPr algn="just" rtl="1">
              <a:lnSpc>
                <a:spcPct val="150000"/>
              </a:lnSpc>
              <a:spcBef>
                <a:spcPts val="1000"/>
              </a:spcBef>
              <a:buClr>
                <a:schemeClr val="accent1"/>
              </a:buClr>
              <a:buSzPct val="100000"/>
            </a:pPr>
            <a:r>
              <a:rPr lang="fa-IR" sz="2400" dirty="0">
                <a:latin typeface="Iran Sans - Regular"/>
                <a:cs typeface="B Nazanin" panose="00000400000000000000" pitchFamily="2" charset="-78"/>
              </a:rPr>
              <a:t>2. فرم ساز</a:t>
            </a:r>
          </a:p>
          <a:p>
            <a:pPr algn="r" rtl="1">
              <a:lnSpc>
                <a:spcPct val="150000"/>
              </a:lnSpc>
              <a:spcBef>
                <a:spcPts val="1000"/>
              </a:spcBef>
              <a:buClr>
                <a:schemeClr val="accent1"/>
              </a:buClr>
              <a:buSzPct val="100000"/>
            </a:pPr>
            <a:r>
              <a:rPr lang="fa-IR" sz="2400" dirty="0">
                <a:latin typeface="Iran Sans - Regular"/>
                <a:cs typeface="B Nazanin" panose="00000400000000000000" pitchFamily="2" charset="-78"/>
              </a:rPr>
              <a:t>بخش فرم ساز، وظیفه طراحی انواع فرم‌های سازمانی و گردش آن‌ها در قالب جریان‌های کاری از پیش تعریف شده را دارد. ثبت، نگهداری و بازیابی اطلاعات فرم‌ها در سیستم اتوماسیون اداری کنترل و مدیریت می‌شود.</a:t>
            </a:r>
          </a:p>
          <a:p>
            <a:pPr algn="r" rtl="1">
              <a:lnSpc>
                <a:spcPct val="150000"/>
              </a:lnSpc>
              <a:spcBef>
                <a:spcPts val="1000"/>
              </a:spcBef>
              <a:buClr>
                <a:schemeClr val="accent1"/>
              </a:buClr>
              <a:buSzPct val="100000"/>
            </a:pPr>
            <a:r>
              <a:rPr lang="fa-IR" sz="2400" dirty="0">
                <a:latin typeface="Iran Sans - Regular"/>
                <a:cs typeface="B Nazanin" panose="00000400000000000000" pitchFamily="2" charset="-78"/>
              </a:rPr>
              <a:t>3. مدیریت جلسات</a:t>
            </a:r>
            <a:br>
              <a:rPr lang="fa-IR" sz="2400" dirty="0">
                <a:latin typeface="Iran Sans - Regular"/>
                <a:cs typeface="B Nazanin" panose="00000400000000000000" pitchFamily="2" charset="-78"/>
              </a:rPr>
            </a:br>
            <a:r>
              <a:rPr lang="fa-IR" sz="2400" dirty="0">
                <a:latin typeface="Iran Sans - Regular"/>
                <a:cs typeface="B Nazanin" panose="00000400000000000000" pitchFamily="2" charset="-78"/>
              </a:rPr>
              <a:t>از دیگر بخش‌های سیستم اتوماسیون اداری، بخش مدیریت جلسات است که به تنظیم، ثبت، نگهداری، برگزاری و پیگیری جلسات می‌پردازد. مدیریت جلسات شامل تقویم کاری، قرارهای کاری، مدیریت پروژه و… است.</a:t>
            </a:r>
          </a:p>
        </p:txBody>
      </p:sp>
    </p:spTree>
    <p:extLst>
      <p:ext uri="{BB962C8B-B14F-4D97-AF65-F5344CB8AC3E}">
        <p14:creationId xmlns:p14="http://schemas.microsoft.com/office/powerpoint/2010/main" val="3041776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7425" y="891860"/>
            <a:ext cx="11884237" cy="5074279"/>
          </a:xfrm>
        </p:spPr>
        <p:txBody>
          <a:bodyPr>
            <a:normAutofit/>
          </a:bodyPr>
          <a:lstStyle/>
          <a:p>
            <a:pPr algn="r" defTabSz="457200">
              <a:lnSpc>
                <a:spcPct val="150000"/>
              </a:lnSpc>
              <a:spcBef>
                <a:spcPts val="1000"/>
              </a:spcBef>
              <a:buClr>
                <a:schemeClr val="accent1"/>
              </a:buClr>
              <a:buSzPct val="100000"/>
            </a:pPr>
            <a:r>
              <a:rPr lang="fa-IR" sz="2400" dirty="0">
                <a:latin typeface="Iran Sans - Regular"/>
                <a:ea typeface="+mn-ea"/>
                <a:cs typeface="B Nazanin" panose="00000400000000000000" pitchFamily="2" charset="-78"/>
              </a:rPr>
              <a:t>4. پورتال مکاتبات برون سازمانی</a:t>
            </a:r>
            <a:br>
              <a:rPr lang="fa-IR" sz="2400" dirty="0">
                <a:latin typeface="Iran Sans - Regular"/>
                <a:ea typeface="+mn-ea"/>
                <a:cs typeface="B Nazanin" panose="00000400000000000000" pitchFamily="2" charset="-78"/>
              </a:rPr>
            </a:br>
            <a:r>
              <a:rPr lang="fa-IR" sz="2400" dirty="0">
                <a:latin typeface="Iran Sans - Regular"/>
                <a:ea typeface="+mn-ea"/>
                <a:cs typeface="B Nazanin" panose="00000400000000000000" pitchFamily="2" charset="-78"/>
              </a:rPr>
              <a:t>امروزه بخش پورتال سازمانی در راستای طرح تکریم ارباب رجوع، به سیستم اتوماسیون اداری افزوده شده است. چرا که شکل گیری بسترهای جدید ارتباطی، باعث شده سازمان‌ها برای کاهش هزینه‌ها، تسریع در ارائه خدمات و…، پیگیری کارهای اداری خارج از سازمان را از الزامات مهم بدانند. به این ترتیب امکان ردگیری مکاتبات خارج از سازمان به راحتی فراهم می‌شود.</a:t>
            </a:r>
            <a:br>
              <a:rPr lang="fa-IR" sz="2400" dirty="0">
                <a:latin typeface="Iran Sans - Regular"/>
                <a:ea typeface="+mn-ea"/>
                <a:cs typeface="B Nazanin" panose="00000400000000000000" pitchFamily="2" charset="-78"/>
              </a:rPr>
            </a:br>
            <a:br>
              <a:rPr lang="fa-IR" sz="2400" dirty="0">
                <a:latin typeface="Iran Sans - Regular"/>
                <a:ea typeface="+mn-ea"/>
                <a:cs typeface="B Nazanin" panose="00000400000000000000" pitchFamily="2" charset="-78"/>
              </a:rPr>
            </a:br>
            <a:r>
              <a:rPr lang="fa-IR" sz="2400" dirty="0">
                <a:latin typeface="Iran Sans - Regular"/>
                <a:ea typeface="+mn-ea"/>
                <a:cs typeface="B Nazanin" panose="00000400000000000000" pitchFamily="2" charset="-78"/>
              </a:rPr>
              <a:t>5. آرشیو الکترونیک</a:t>
            </a:r>
            <a:br>
              <a:rPr lang="fa-IR" sz="2400" dirty="0">
                <a:latin typeface="Iran Sans - Regular"/>
                <a:ea typeface="+mn-ea"/>
                <a:cs typeface="B Nazanin" panose="00000400000000000000" pitchFamily="2" charset="-78"/>
              </a:rPr>
            </a:br>
            <a:r>
              <a:rPr lang="fa-IR" sz="2400" dirty="0">
                <a:latin typeface="Iran Sans - Regular"/>
                <a:ea typeface="+mn-ea"/>
                <a:cs typeface="B Nazanin" panose="00000400000000000000" pitchFamily="2" charset="-78"/>
              </a:rPr>
              <a:t>با گذشت زمان و افزایش حجم مستندات سازمان، طبیعتا نیازمند به ابزاری جهت بایگانی آن‌ها خواهید بود. سیستم‌های اتوماسیون اداری، بخشی به عنوان آرشیو الکترونیک مستندات دارند که این بخش علاوه‌بر نگهداری و دسته بندی اسناد، امکان جستجو و دستیابی سریع به آن‌ها را نیز فراهم می‌کند.</a:t>
            </a:r>
          </a:p>
        </p:txBody>
      </p:sp>
      <p:sp>
        <p:nvSpPr>
          <p:cNvPr id="3" name="Text Placeholder 2"/>
          <p:cNvSpPr>
            <a:spLocks noGrp="1"/>
          </p:cNvSpPr>
          <p:nvPr>
            <p:ph type="body" idx="1"/>
          </p:nvPr>
        </p:nvSpPr>
        <p:spPr>
          <a:xfrm>
            <a:off x="3498490" y="47298"/>
            <a:ext cx="8630446" cy="1012929"/>
          </a:xfrm>
        </p:spPr>
        <p:txBody>
          <a:bodyPr>
            <a:normAutofit/>
          </a:bodyPr>
          <a:lstStyle/>
          <a:p>
            <a:pPr algn="just" defTabSz="457200"/>
            <a:r>
              <a:rPr lang="fa-IR" sz="2800" b="1" u="sng" dirty="0">
                <a:solidFill>
                  <a:srgbClr val="FF0000"/>
                </a:solidFill>
                <a:latin typeface="Iran Sans - Regular"/>
                <a:cs typeface="B Nazanin" panose="00000400000000000000" pitchFamily="2" charset="-78"/>
              </a:rPr>
              <a:t>بخش های مختلف یک اتوماسیون اداری:</a:t>
            </a:r>
          </a:p>
          <a:p>
            <a:endParaRPr lang="fa-IR" sz="1600" dirty="0"/>
          </a:p>
        </p:txBody>
      </p:sp>
    </p:spTree>
    <p:extLst>
      <p:ext uri="{BB962C8B-B14F-4D97-AF65-F5344CB8AC3E}">
        <p14:creationId xmlns:p14="http://schemas.microsoft.com/office/powerpoint/2010/main" val="15863239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27882</TotalTime>
  <Words>3889</Words>
  <Application>Microsoft Office PowerPoint</Application>
  <PresentationFormat>Widescreen</PresentationFormat>
  <Paragraphs>132</Paragraphs>
  <Slides>25</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25</vt:i4>
      </vt:variant>
    </vt:vector>
  </HeadingPairs>
  <TitlesOfParts>
    <vt:vector size="39" baseType="lpstr">
      <vt:lpstr>Arial</vt:lpstr>
      <vt:lpstr>bigtheme-san</vt:lpstr>
      <vt:lpstr>Calibri</vt:lpstr>
      <vt:lpstr>Gill Sans MT</vt:lpstr>
      <vt:lpstr>inherit</vt:lpstr>
      <vt:lpstr>Iran Sans - Bold</vt:lpstr>
      <vt:lpstr>Iran Sans - Regular</vt:lpstr>
      <vt:lpstr>iransans</vt:lpstr>
      <vt:lpstr>kara</vt:lpstr>
      <vt:lpstr>Shabnam</vt:lpstr>
      <vt:lpstr>ttgm</vt:lpstr>
      <vt:lpstr>vazir-regular-fd</vt:lpstr>
      <vt:lpstr>Wingdings</vt:lpstr>
      <vt:lpstr>Gallery</vt:lpstr>
      <vt:lpstr>PowerPoint Presentation</vt:lpstr>
      <vt:lpstr>PowerPoint Presentation</vt:lpstr>
      <vt:lpstr>PowerPoint Presentation</vt:lpstr>
      <vt:lpstr>PowerPoint Presentation</vt:lpstr>
      <vt:lpstr>PowerPoint Presentation</vt:lpstr>
      <vt:lpstr>PowerPoint Presentation</vt:lpstr>
      <vt:lpstr>مزایای اتوماسیون اداری :</vt:lpstr>
      <vt:lpstr>PowerPoint Presentation</vt:lpstr>
      <vt:lpstr>4. پورتال مکاتبات برون سازمانی امروزه بخش پورتال سازمانی در راستای طرح تکریم ارباب رجوع، به سیستم اتوماسیون اداری افزوده شده است. چرا که شکل گیری بسترهای جدید ارتباطی، باعث شده سازمان‌ها برای کاهش هزینه‌ها، تسریع در ارائه خدمات و…، پیگیری کارهای اداری خارج از سازمان را از الزامات مهم بدانند. به این ترتیب امکان ردگیری مکاتبات خارج از سازمان به راحتی فراهم می‌شود.  5. آرشیو الکترونیک با گذشت زمان و افزایش حجم مستندات سازمان، طبیعتا نیازمند به ابزاری جهت بایگانی آن‌ها خواهید بود. سیستم‌های اتوماسیون اداری، بخشی به عنوان آرشیو الکترونیک مستندات دارند که این بخش علاوه‌بر نگهداری و دسته بندی اسناد، امکان جستجو و دستیابی سریع به آن‌ها را نیز فراهم می‌کند.</vt:lpstr>
      <vt:lpstr>PowerPoint Presentation</vt:lpstr>
      <vt:lpstr>PowerPoint Presentation</vt:lpstr>
      <vt:lpstr>انواع اتوماسیون اداری: </vt:lpstr>
      <vt:lpstr>PowerPoint Presentation</vt:lpstr>
      <vt:lpstr>کاربردهای متداول اتوماسیون اداری چیست؟</vt:lpstr>
      <vt:lpstr>PowerPoint Presentation</vt:lpstr>
      <vt:lpstr>چالش‌های پیاده‌سازی اتوماسیون اداری</vt:lpstr>
      <vt:lpstr>چالش‌های پیاده‌سازی اتوماسیون اداری</vt:lpstr>
      <vt:lpstr>PowerPoint Presentation</vt:lpstr>
      <vt:lpstr>PowerPoint Presentation</vt:lpstr>
      <vt:lpstr>امکانات یک اتوماسیون اداری خوب چیست؟</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galaxy</dc:creator>
  <cp:lastModifiedBy>Oruj</cp:lastModifiedBy>
  <cp:revision>118</cp:revision>
  <dcterms:created xsi:type="dcterms:W3CDTF">2021-12-27T06:28:52Z</dcterms:created>
  <dcterms:modified xsi:type="dcterms:W3CDTF">2022-01-31T13:46:18Z</dcterms:modified>
</cp:coreProperties>
</file>