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34538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24110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48808-8FCB-4C6B-B5F3-CDC46E6D0A5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1546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260977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48808-8FCB-4C6B-B5F3-CDC46E6D0A5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583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3025798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1729642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3187069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1622384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111CF4-45A7-42C0-BCC8-52C5CC76A3E5}" type="datetimeFigureOut">
              <a:rPr lang="en-US" smtClean="0"/>
              <a:t>3/11/2023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3082656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1114606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111CF4-45A7-42C0-BCC8-52C5CC76A3E5}" type="datetimeFigureOut">
              <a:rPr lang="en-US" smtClean="0"/>
              <a:t>3/11/2023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91732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111CF4-45A7-42C0-BCC8-52C5CC76A3E5}" type="datetimeFigureOut">
              <a:rPr lang="en-US" smtClean="0"/>
              <a:t>3/11/2023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121770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11CF4-45A7-42C0-BCC8-52C5CC76A3E5}" type="datetimeFigureOut">
              <a:rPr lang="en-US" smtClean="0"/>
              <a:t>3/11/2023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246430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77559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111CF4-45A7-42C0-BCC8-52C5CC76A3E5}" type="datetimeFigureOut">
              <a:rPr lang="en-US" smtClean="0"/>
              <a:t>3/11/2023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48808-8FCB-4C6B-B5F3-CDC46E6D0A56}" type="slidenum">
              <a:rPr lang="en-US" smtClean="0"/>
              <a:t>‹#›</a:t>
            </a:fld>
            <a:endParaRPr lang="en-US"/>
          </a:p>
        </p:txBody>
      </p:sp>
    </p:spTree>
    <p:extLst>
      <p:ext uri="{BB962C8B-B14F-4D97-AF65-F5344CB8AC3E}">
        <p14:creationId xmlns:p14="http://schemas.microsoft.com/office/powerpoint/2010/main" val="140304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8111CF4-45A7-42C0-BCC8-52C5CC76A3E5}" type="datetimeFigureOut">
              <a:rPr lang="en-US" smtClean="0"/>
              <a:t>3/11/2023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A48808-8FCB-4C6B-B5F3-CDC46E6D0A56}" type="slidenum">
              <a:rPr lang="en-US" smtClean="0"/>
              <a:t>‹#›</a:t>
            </a:fld>
            <a:endParaRPr lang="en-US"/>
          </a:p>
        </p:txBody>
      </p:sp>
    </p:spTree>
    <p:extLst>
      <p:ext uri="{BB962C8B-B14F-4D97-AF65-F5344CB8AC3E}">
        <p14:creationId xmlns:p14="http://schemas.microsoft.com/office/powerpoint/2010/main" val="171206250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227217"/>
            <a:ext cx="8915399" cy="2262781"/>
          </a:xfrm>
        </p:spPr>
        <p:txBody>
          <a:bodyPr>
            <a:normAutofit/>
          </a:bodyPr>
          <a:lstStyle/>
          <a:p>
            <a:pPr algn="r"/>
            <a:r>
              <a:rPr lang="fa-IR" sz="2400" b="1" dirty="0" smtClean="0">
                <a:latin typeface="Vazir" panose="020B0603030804020204" pitchFamily="34" charset="-78"/>
                <a:cs typeface="Vazir" panose="020B0603030804020204" pitchFamily="34" charset="-78"/>
              </a:rPr>
              <a:t>تولید و </a:t>
            </a:r>
            <a:r>
              <a:rPr lang="fa-IR" sz="2800" b="1" dirty="0" smtClean="0">
                <a:latin typeface="Vazir" panose="020B0603030804020204" pitchFamily="34" charset="-78"/>
                <a:cs typeface="Vazir" panose="020B0603030804020204" pitchFamily="34" charset="-78"/>
              </a:rPr>
              <a:t>کاربرد</a:t>
            </a:r>
            <a:r>
              <a:rPr lang="fa-IR" sz="2400" b="1" dirty="0" smtClean="0">
                <a:latin typeface="Vazir" panose="020B0603030804020204" pitchFamily="34" charset="-78"/>
                <a:cs typeface="Vazir" panose="020B0603030804020204" pitchFamily="34" charset="-78"/>
              </a:rPr>
              <a:t> ابزار آموزشی</a:t>
            </a:r>
            <a:endParaRPr lang="en-US" sz="2400" b="1" dirty="0">
              <a:latin typeface="Vazir" panose="020B0603030804020204" pitchFamily="34" charset="-78"/>
              <a:cs typeface="Vazir" panose="020B0603030804020204" pitchFamily="34" charset="-78"/>
            </a:endParaRPr>
          </a:p>
        </p:txBody>
      </p:sp>
      <p:sp>
        <p:nvSpPr>
          <p:cNvPr id="3" name="Subtitle 2"/>
          <p:cNvSpPr>
            <a:spLocks noGrp="1"/>
          </p:cNvSpPr>
          <p:nvPr>
            <p:ph type="subTitle" idx="1"/>
          </p:nvPr>
        </p:nvSpPr>
        <p:spPr>
          <a:xfrm>
            <a:off x="2589213" y="4881882"/>
            <a:ext cx="8915399" cy="1126283"/>
          </a:xfrm>
        </p:spPr>
        <p:txBody>
          <a:bodyPr>
            <a:normAutofit lnSpcReduction="10000"/>
          </a:bodyPr>
          <a:lstStyle/>
          <a:p>
            <a:pPr algn="r"/>
            <a:r>
              <a:rPr lang="fa-IR" dirty="0" smtClean="0">
                <a:latin typeface="Vazir" panose="020B0603030804020204" pitchFamily="34" charset="-78"/>
                <a:cs typeface="Vazir" panose="020B0603030804020204" pitchFamily="34" charset="-78"/>
              </a:rPr>
              <a:t>فصل دوم – یادگیری و نقش حواس پنج‌گانه</a:t>
            </a:r>
          </a:p>
          <a:p>
            <a:pPr algn="r"/>
            <a:r>
              <a:rPr lang="fa-IR" dirty="0" smtClean="0">
                <a:latin typeface="Vazir" panose="020B0603030804020204" pitchFamily="34" charset="-78"/>
                <a:cs typeface="Vazir" panose="020B0603030804020204" pitchFamily="34" charset="-78"/>
              </a:rPr>
              <a:t>مدرس عادل احمدی</a:t>
            </a:r>
          </a:p>
          <a:p>
            <a:pPr algn="r"/>
            <a:r>
              <a:rPr lang="fa-IR" dirty="0" smtClean="0">
                <a:latin typeface="Vazir" panose="020B0603030804020204" pitchFamily="34" charset="-78"/>
                <a:cs typeface="Vazir" panose="020B0603030804020204" pitchFamily="34" charset="-78"/>
              </a:rPr>
              <a:t>مجتمع آموزشی عروج</a:t>
            </a:r>
          </a:p>
        </p:txBody>
      </p:sp>
    </p:spTree>
    <p:extLst>
      <p:ext uri="{BB962C8B-B14F-4D97-AF65-F5344CB8AC3E}">
        <p14:creationId xmlns:p14="http://schemas.microsoft.com/office/powerpoint/2010/main" val="139375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مقدمه</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89212" y="1264555"/>
            <a:ext cx="8915400" cy="5416731"/>
          </a:xfrm>
        </p:spPr>
        <p:txBody>
          <a:bodyPr/>
          <a:lstStyle/>
          <a:p>
            <a:pPr algn="r" rtl="1">
              <a:lnSpc>
                <a:spcPct val="150000"/>
              </a:lnSpc>
            </a:pPr>
            <a:r>
              <a:rPr lang="fa-IR" dirty="0" smtClean="0">
                <a:latin typeface="Vazir" panose="020B0603030804020204" pitchFamily="34" charset="-78"/>
                <a:cs typeface="Vazir" panose="020B0603030804020204" pitchFamily="34" charset="-78"/>
              </a:rPr>
              <a:t>یکی از نیاز های اساسی انسان در طول زندگی، یادگیری است. که این فرایند از لحظه تولد آغاز و تا پایان عمر ادامه خواهد داشت. لذا برای رفع این نیاز انسان، محیط های آموزشی متعددی از جمله مدارس و دانشگاه‌ها طراحی شده‌اند که معلمان در این راستا نقش بسیار مهمی را ایفا می‌کنند.</a:t>
            </a:r>
          </a:p>
          <a:p>
            <a:pPr algn="r" rtl="1">
              <a:lnSpc>
                <a:spcPct val="150000"/>
              </a:lnSpc>
            </a:pPr>
            <a:r>
              <a:rPr lang="fa-IR" b="1" dirty="0" smtClean="0">
                <a:latin typeface="Vazir" panose="020B0603030804020204" pitchFamily="34" charset="-78"/>
                <a:cs typeface="Vazir" panose="020B0603030804020204" pitchFamily="34" charset="-78"/>
              </a:rPr>
              <a:t>یادگیری چیست؟</a:t>
            </a:r>
          </a:p>
          <a:p>
            <a:pPr marL="0" indent="0" algn="r" rtl="1">
              <a:lnSpc>
                <a:spcPct val="150000"/>
              </a:lnSpc>
              <a:buNone/>
            </a:pPr>
            <a:r>
              <a:rPr lang="fa-IR" dirty="0" smtClean="0">
                <a:latin typeface="Vazir" panose="020B0603030804020204" pitchFamily="34" charset="-78"/>
                <a:cs typeface="Vazir" panose="020B0603030804020204" pitchFamily="34" charset="-78"/>
              </a:rPr>
              <a:t>گروهی از روانشناسان یادگیری را، تغییر نبستا پایدار در رفتار یا توان رفتاری که حاصل تجربه است تعریف می‌کنند. همچنین نظریه‌های جدید یادگیری، فرایند آموزش را یک فرایند ارتباطی پویا، تعاملی و اجتماعی می‌دانند و افزایش کیفیت یادگیری را در گرو سازمان‌دهی و مدیریت ارتباطات آموزشی تلقی می‌کنند.</a:t>
            </a:r>
          </a:p>
          <a:p>
            <a:pPr marL="0" indent="0" algn="r" rtl="1">
              <a:lnSpc>
                <a:spcPct val="150000"/>
              </a:lnSpc>
              <a:buNone/>
            </a:pPr>
            <a:r>
              <a:rPr lang="fa-IR" dirty="0" smtClean="0">
                <a:latin typeface="Vazir" panose="020B0603030804020204" pitchFamily="34" charset="-78"/>
                <a:cs typeface="Vazir" panose="020B0603030804020204" pitchFamily="34" charset="-78"/>
              </a:rPr>
              <a:t>پژوهشگران تعلیم و تربیت، یکی از عوامل موثر در یادگیری را، برقراری ارتباط انسانی صحیح می‌دانند بدین معنی که اساس یادگیری، ارتباط است.</a:t>
            </a:r>
            <a:endParaRPr lang="en-US"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4207558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نقش حواس پنج‌گانه در یادگیری</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92925" y="1264555"/>
            <a:ext cx="8915400" cy="5416731"/>
          </a:xfrm>
        </p:spPr>
        <p:txBody>
          <a:bodyPr/>
          <a:lstStyle/>
          <a:p>
            <a:pPr algn="r" rtl="1">
              <a:lnSpc>
                <a:spcPct val="150000"/>
              </a:lnSpc>
            </a:pPr>
            <a:r>
              <a:rPr lang="fa-IR" dirty="0" smtClean="0">
                <a:latin typeface="Vazir" panose="020B0603030804020204" pitchFamily="34" charset="-78"/>
                <a:cs typeface="Vazir" panose="020B0603030804020204" pitchFamily="34" charset="-78"/>
              </a:rPr>
              <a:t>انسان اطلاعات اولیه مورد نیازش را از طریق حواس پنج‌گانه از محیط دریافت می‌کند که برخی پدیده‌ها به کمک یک یا دو حس شناسایی می‌شوند و برخی دیگر نیازمند حواس بیشتری برای شناسایی هستند.</a:t>
            </a:r>
          </a:p>
          <a:p>
            <a:pPr algn="r" rtl="1">
              <a:lnSpc>
                <a:spcPct val="150000"/>
              </a:lnSpc>
            </a:pPr>
            <a:r>
              <a:rPr lang="fa-IR" dirty="0" smtClean="0">
                <a:latin typeface="Vazir" panose="020B0603030804020204" pitchFamily="34" charset="-78"/>
                <a:cs typeface="Vazir" panose="020B0603030804020204" pitchFamily="34" charset="-78"/>
              </a:rPr>
              <a:t>حس بینایی بیشترین نقش در یادگیری (حدود 75%) را دارد و همچنین در این راستا شنوایی 13%، حس لامسه 6%، حس بویایی 3% و حس چشایی نیز 3% نقش دارند.</a:t>
            </a:r>
            <a:endParaRPr lang="en-US" dirty="0">
              <a:latin typeface="Vazir" panose="020B0603030804020204" pitchFamily="34" charset="-78"/>
              <a:cs typeface="Vazir" panose="020B0603030804020204" pitchFamily="34" charset="-78"/>
            </a:endParaRPr>
          </a:p>
        </p:txBody>
      </p:sp>
      <p:pic>
        <p:nvPicPr>
          <p:cNvPr id="4" name="Picture 3"/>
          <p:cNvPicPr>
            <a:picLocks noChangeAspect="1"/>
          </p:cNvPicPr>
          <p:nvPr/>
        </p:nvPicPr>
        <p:blipFill rotWithShape="1">
          <a:blip r:embed="rId2"/>
          <a:srcRect l="6389" t="6606" r="6702" b="2553"/>
          <a:stretch/>
        </p:blipFill>
        <p:spPr>
          <a:xfrm>
            <a:off x="5364480" y="3857898"/>
            <a:ext cx="3352800" cy="2377440"/>
          </a:xfrm>
          <a:prstGeom prst="rect">
            <a:avLst/>
          </a:prstGeom>
        </p:spPr>
      </p:pic>
    </p:spTree>
    <p:extLst>
      <p:ext uri="{BB962C8B-B14F-4D97-AF65-F5344CB8AC3E}">
        <p14:creationId xmlns:p14="http://schemas.microsoft.com/office/powerpoint/2010/main" val="32224478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نکته</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92925" y="1264555"/>
            <a:ext cx="8915400" cy="5416731"/>
          </a:xfrm>
        </p:spPr>
        <p:txBody>
          <a:bodyPr/>
          <a:lstStyle/>
          <a:p>
            <a:pPr algn="r" rtl="1">
              <a:lnSpc>
                <a:spcPct val="150000"/>
              </a:lnSpc>
            </a:pPr>
            <a:r>
              <a:rPr lang="fa-IR" dirty="0" smtClean="0">
                <a:latin typeface="Vazir" panose="020B0603030804020204" pitchFamily="34" charset="-78"/>
                <a:cs typeface="Vazir" panose="020B0603030804020204" pitchFamily="34" charset="-78"/>
              </a:rPr>
              <a:t>با توجه به گفته‌ها، بینایی نقش بسیار مهمی در یادگیری دارد بنابراین لازم است تا در موقعیت های آموزشی به جای استفاده تنها از حس شنوایی مخاطب، از پیام‌های تصویری و رسانه‌های دیداری – شنیداری نیز به میزان کافی استفاده شود.</a:t>
            </a:r>
          </a:p>
          <a:p>
            <a:pPr algn="r" rtl="1">
              <a:lnSpc>
                <a:spcPct val="150000"/>
              </a:lnSpc>
            </a:pPr>
            <a:r>
              <a:rPr lang="fa-IR" dirty="0" smtClean="0">
                <a:latin typeface="Vazir" panose="020B0603030804020204" pitchFamily="34" charset="-78"/>
                <a:cs typeface="Vazir" panose="020B0603030804020204" pitchFamily="34" charset="-78"/>
              </a:rPr>
              <a:t>بیشترین یادگیری زمانی اتفاق می‌افتد که مخاطب بیشتر از حواس خود استفاده کند به عنوان نمونه، برای شناخت کافی یک شئ گاهی نیاز است که مخاطب آن را لمس کند، وزن کند، ببیند، بو کند و در صورت نیاز صدایش را بشنود یا مزه آنرا بچشد.</a:t>
            </a:r>
          </a:p>
          <a:p>
            <a:pPr algn="r" rtl="1">
              <a:lnSpc>
                <a:spcPct val="150000"/>
              </a:lnSpc>
            </a:pPr>
            <a:r>
              <a:rPr lang="fa-IR" dirty="0" smtClean="0">
                <a:latin typeface="Vazir" panose="020B0603030804020204" pitchFamily="34" charset="-78"/>
                <a:cs typeface="Vazir" panose="020B0603030804020204" pitchFamily="34" charset="-78"/>
              </a:rPr>
              <a:t>ادگار دیل در یک تحقیق نشان می‌دهد تجربه شخصی در یادگیری بسیار اهمیت دارد بدین معنی که ساعت‌ها گوش دادن به درس رانندگی نمی‌تواند جای چند دقیقه تجربه مستقیم رانندگی را بگیرد. بنابراین ذهنی‌ترین تجربه آموزش، شنیدن سخنرانی یا خواندن از روی نوشته بدون تصویر است و عینی‌ترین تجربه آموزش، اجرای کار است.</a:t>
            </a:r>
            <a:endParaRPr lang="en-US" dirty="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34809097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مراحل فعالیت آموزشی</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92925" y="1264555"/>
            <a:ext cx="8915400" cy="5416731"/>
          </a:xfrm>
        </p:spPr>
        <p:txBody>
          <a:bodyPr/>
          <a:lstStyle/>
          <a:p>
            <a:pPr algn="r" rtl="1">
              <a:lnSpc>
                <a:spcPct val="150000"/>
              </a:lnSpc>
            </a:pPr>
            <a:r>
              <a:rPr lang="fa-IR" dirty="0" smtClean="0">
                <a:latin typeface="Vazir" panose="020B0603030804020204" pitchFamily="34" charset="-78"/>
                <a:cs typeface="Vazir" panose="020B0603030804020204" pitchFamily="34" charset="-78"/>
              </a:rPr>
              <a:t>کارشناسان تعلیم و تربیت معتقدند که امر آموزش دارای سه مرحله اساسی است.</a:t>
            </a:r>
          </a:p>
          <a:p>
            <a:pPr marL="0" indent="0" algn="r" rtl="1">
              <a:lnSpc>
                <a:spcPct val="150000"/>
              </a:lnSpc>
              <a:buNone/>
            </a:pPr>
            <a:r>
              <a:rPr lang="fa-IR" dirty="0" smtClean="0">
                <a:latin typeface="Vazir" panose="020B0603030804020204" pitchFamily="34" charset="-78"/>
                <a:cs typeface="Vazir" panose="020B0603030804020204" pitchFamily="34" charset="-78"/>
              </a:rPr>
              <a:t>1- مرحله پیش از آموزش</a:t>
            </a:r>
          </a:p>
          <a:p>
            <a:pPr marL="0" indent="0" algn="r" rtl="1">
              <a:lnSpc>
                <a:spcPct val="150000"/>
              </a:lnSpc>
              <a:buNone/>
            </a:pPr>
            <a:r>
              <a:rPr lang="fa-IR" dirty="0" smtClean="0">
                <a:latin typeface="Vazir" panose="020B0603030804020204" pitchFamily="34" charset="-78"/>
                <a:cs typeface="Vazir" panose="020B0603030804020204" pitchFamily="34" charset="-78"/>
              </a:rPr>
              <a:t>2- مرحله آموزش یا تدریس</a:t>
            </a:r>
          </a:p>
          <a:p>
            <a:pPr marL="0" indent="0" algn="r" rtl="1">
              <a:lnSpc>
                <a:spcPct val="150000"/>
              </a:lnSpc>
              <a:buNone/>
            </a:pPr>
            <a:r>
              <a:rPr lang="fa-IR" dirty="0" smtClean="0">
                <a:latin typeface="Vazir" panose="020B0603030804020204" pitchFamily="34" charset="-78"/>
                <a:cs typeface="Vazir" panose="020B0603030804020204" pitchFamily="34" charset="-78"/>
              </a:rPr>
              <a:t>3- مرحله پس از آموزش یا ارزش‌یابی</a:t>
            </a:r>
          </a:p>
          <a:p>
            <a:pPr marL="0" indent="0" algn="r" rtl="1">
              <a:lnSpc>
                <a:spcPct val="150000"/>
              </a:lnSpc>
              <a:buNone/>
            </a:pPr>
            <a:endParaRPr lang="fa-IR" dirty="0" smtClean="0">
              <a:latin typeface="Vazir" panose="020B0603030804020204" pitchFamily="34" charset="-78"/>
              <a:cs typeface="Vazir" panose="020B0603030804020204" pitchFamily="34" charset="-78"/>
            </a:endParaRPr>
          </a:p>
        </p:txBody>
      </p:sp>
      <p:pic>
        <p:nvPicPr>
          <p:cNvPr id="4" name="Picture 3"/>
          <p:cNvPicPr>
            <a:picLocks noChangeAspect="1"/>
          </p:cNvPicPr>
          <p:nvPr/>
        </p:nvPicPr>
        <p:blipFill>
          <a:blip r:embed="rId2"/>
          <a:stretch>
            <a:fillRect/>
          </a:stretch>
        </p:blipFill>
        <p:spPr>
          <a:xfrm>
            <a:off x="4081458" y="4217959"/>
            <a:ext cx="5934619" cy="1655287"/>
          </a:xfrm>
          <a:prstGeom prst="rect">
            <a:avLst/>
          </a:prstGeom>
        </p:spPr>
      </p:pic>
    </p:spTree>
    <p:extLst>
      <p:ext uri="{BB962C8B-B14F-4D97-AF65-F5344CB8AC3E}">
        <p14:creationId xmlns:p14="http://schemas.microsoft.com/office/powerpoint/2010/main" val="3921522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مراحل فعالیت آموزشی</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92925" y="1264555"/>
            <a:ext cx="8915400" cy="5416731"/>
          </a:xfrm>
        </p:spPr>
        <p:txBody>
          <a:bodyPr/>
          <a:lstStyle/>
          <a:p>
            <a:pPr algn="r" rtl="1">
              <a:lnSpc>
                <a:spcPct val="150000"/>
              </a:lnSpc>
            </a:pPr>
            <a:r>
              <a:rPr lang="fa-IR" b="1" dirty="0" smtClean="0">
                <a:latin typeface="Vazir" panose="020B0603030804020204" pitchFamily="34" charset="-78"/>
                <a:cs typeface="Vazir" panose="020B0603030804020204" pitchFamily="34" charset="-78"/>
              </a:rPr>
              <a:t>مرحله پیش از آموزش: </a:t>
            </a:r>
            <a:r>
              <a:rPr lang="fa-IR" dirty="0" smtClean="0">
                <a:latin typeface="Vazir" panose="020B0603030804020204" pitchFamily="34" charset="-78"/>
                <a:cs typeface="Vazir" panose="020B0603030804020204" pitchFamily="34" charset="-78"/>
              </a:rPr>
              <a:t>متخصصان آموزشی معتقند که نتایج مفید در برنامه‌های آموزشی و یادگیری زمانی به‌دست می‌آید که فعالیت‌های متعدد یادگیری و انتخاب رسانه‌های مناسب در یک فرایند نظام‌دار تنظیم شده باشد. درواقع می‌توان گفت که آموزش موثر به نقشه و طرح دقیقی نیاز دارد که به آن طرح درس می‌گویند.</a:t>
            </a:r>
          </a:p>
          <a:p>
            <a:pPr algn="r" rtl="1">
              <a:lnSpc>
                <a:spcPct val="150000"/>
              </a:lnSpc>
            </a:pPr>
            <a:r>
              <a:rPr lang="fa-IR" b="1" dirty="0" smtClean="0">
                <a:latin typeface="Vazir" panose="020B0603030804020204" pitchFamily="34" charset="-78"/>
                <a:cs typeface="Vazir" panose="020B0603030804020204" pitchFamily="34" charset="-78"/>
              </a:rPr>
              <a:t>مرحله آموزش: </a:t>
            </a:r>
            <a:r>
              <a:rPr lang="fa-IR" dirty="0" smtClean="0">
                <a:latin typeface="Vazir" panose="020B0603030804020204" pitchFamily="34" charset="-78"/>
                <a:cs typeface="Vazir" panose="020B0603030804020204" pitchFamily="34" charset="-78"/>
              </a:rPr>
              <a:t>دومین مرحله از فعالیت آموزش، اجرای تدریس بر اساس طرح درس از پیش تعیین شده است. در این مرحله اصولی که در طرح درس بیان شده است، با توجه به برنامه زمانی خاصی، تدریس می‌شوند.</a:t>
            </a:r>
          </a:p>
          <a:p>
            <a:pPr algn="r" rtl="1">
              <a:lnSpc>
                <a:spcPct val="150000"/>
              </a:lnSpc>
            </a:pPr>
            <a:r>
              <a:rPr lang="fa-IR" b="1" dirty="0" smtClean="0">
                <a:latin typeface="Vazir" panose="020B0603030804020204" pitchFamily="34" charset="-78"/>
                <a:cs typeface="Vazir" panose="020B0603030804020204" pitchFamily="34" charset="-78"/>
              </a:rPr>
              <a:t>مرحله پس از آموزش: </a:t>
            </a:r>
            <a:r>
              <a:rPr lang="fa-IR" dirty="0" smtClean="0">
                <a:latin typeface="Vazir" panose="020B0603030804020204" pitchFamily="34" charset="-78"/>
                <a:cs typeface="Vazir" panose="020B0603030804020204" pitchFamily="34" charset="-78"/>
              </a:rPr>
              <a:t>سومین مرحله از فعالیت آموزش، ارزش‌یابی از پیشرفت دانش‌آموزان است که می‌تواند متناسب با اهداف طرح درس، به صورت‌های کتبی، شفاهی یا عملی صورت گیرد. نتایج ارزش‌یابی در بهبود طرح درس‌های بعدی استفاده می‌شود که به این عمل بازخورد گفته می‌شود.</a:t>
            </a:r>
            <a:endParaRPr lang="fa-IR" b="1" dirty="0" smtClean="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28353552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latin typeface="Vazir" panose="020B0603030804020204" pitchFamily="34" charset="-78"/>
                <a:cs typeface="Vazir" panose="020B0603030804020204" pitchFamily="34" charset="-78"/>
              </a:rPr>
              <a:t>هدف های آموزشی</a:t>
            </a:r>
            <a:endParaRPr lang="en-US" sz="2800" b="1" dirty="0">
              <a:latin typeface="Vazir" panose="020B0603030804020204" pitchFamily="34" charset="-78"/>
              <a:cs typeface="Vazir" panose="020B0603030804020204" pitchFamily="34" charset="-78"/>
            </a:endParaRPr>
          </a:p>
        </p:txBody>
      </p:sp>
      <p:sp>
        <p:nvSpPr>
          <p:cNvPr id="3" name="Content Placeholder 2"/>
          <p:cNvSpPr>
            <a:spLocks noGrp="1"/>
          </p:cNvSpPr>
          <p:nvPr>
            <p:ph idx="1"/>
          </p:nvPr>
        </p:nvSpPr>
        <p:spPr>
          <a:xfrm>
            <a:off x="2592925" y="1264555"/>
            <a:ext cx="8915400" cy="5416731"/>
          </a:xfrm>
        </p:spPr>
        <p:txBody>
          <a:bodyPr/>
          <a:lstStyle/>
          <a:p>
            <a:pPr algn="r" rtl="1">
              <a:lnSpc>
                <a:spcPct val="150000"/>
              </a:lnSpc>
            </a:pPr>
            <a:r>
              <a:rPr lang="fa-IR" dirty="0" smtClean="0">
                <a:latin typeface="Vazir" panose="020B0603030804020204" pitchFamily="34" charset="-78"/>
                <a:cs typeface="Vazir" panose="020B0603030804020204" pitchFamily="34" charset="-78"/>
              </a:rPr>
              <a:t>مهم‌ترین اقدام در تهیه طرح درس، تعیین نتایج مفید یا هدف های آموزشی است. هدف آموزشی، قصد و منظوری است که معلم از انجام فعالیت آموزشی دارد.</a:t>
            </a:r>
            <a:r>
              <a:rPr lang="fa-IR" dirty="0">
                <a:latin typeface="Vazir" panose="020B0603030804020204" pitchFamily="34" charset="-78"/>
                <a:cs typeface="Vazir" panose="020B0603030804020204" pitchFamily="34" charset="-78"/>
              </a:rPr>
              <a:t> </a:t>
            </a:r>
            <a:r>
              <a:rPr lang="fa-IR" dirty="0" smtClean="0">
                <a:latin typeface="Vazir" panose="020B0603030804020204" pitchFamily="34" charset="-78"/>
                <a:cs typeface="Vazir" panose="020B0603030804020204" pitchFamily="34" charset="-78"/>
              </a:rPr>
              <a:t>هدف های آموزشی را می‌توان به دو دسته هدف‌های </a:t>
            </a:r>
            <a:r>
              <a:rPr lang="fa-IR" b="1" dirty="0" smtClean="0">
                <a:latin typeface="Vazir" panose="020B0603030804020204" pitchFamily="34" charset="-78"/>
                <a:cs typeface="Vazir" panose="020B0603030804020204" pitchFamily="34" charset="-78"/>
              </a:rPr>
              <a:t>کلی</a:t>
            </a:r>
            <a:r>
              <a:rPr lang="fa-IR" dirty="0" smtClean="0">
                <a:latin typeface="Vazir" panose="020B0603030804020204" pitchFamily="34" charset="-78"/>
                <a:cs typeface="Vazir" panose="020B0603030804020204" pitchFamily="34" charset="-78"/>
              </a:rPr>
              <a:t> و </a:t>
            </a:r>
            <a:r>
              <a:rPr lang="fa-IR" b="1" dirty="0" smtClean="0">
                <a:latin typeface="Vazir" panose="020B0603030804020204" pitchFamily="34" charset="-78"/>
                <a:cs typeface="Vazir" panose="020B0603030804020204" pitchFamily="34" charset="-78"/>
              </a:rPr>
              <a:t>رفتاری</a:t>
            </a:r>
            <a:r>
              <a:rPr lang="fa-IR" dirty="0" smtClean="0">
                <a:latin typeface="Vazir" panose="020B0603030804020204" pitchFamily="34" charset="-78"/>
                <a:cs typeface="Vazir" panose="020B0603030804020204" pitchFamily="34" charset="-78"/>
              </a:rPr>
              <a:t> تقسیم کرد.</a:t>
            </a:r>
          </a:p>
          <a:p>
            <a:pPr algn="r" rtl="1">
              <a:lnSpc>
                <a:spcPct val="150000"/>
              </a:lnSpc>
            </a:pPr>
            <a:r>
              <a:rPr lang="fa-IR" b="1" dirty="0" smtClean="0">
                <a:latin typeface="Vazir" panose="020B0603030804020204" pitchFamily="34" charset="-78"/>
                <a:cs typeface="Vazir" panose="020B0603030804020204" pitchFamily="34" charset="-78"/>
              </a:rPr>
              <a:t>هدف های کلی: </a:t>
            </a:r>
            <a:r>
              <a:rPr lang="fa-IR" dirty="0" smtClean="0">
                <a:latin typeface="Vazir" panose="020B0603030804020204" pitchFamily="34" charset="-78"/>
                <a:cs typeface="Vazir" panose="020B0603030804020204" pitchFamily="34" charset="-78"/>
              </a:rPr>
              <a:t>هدف های کلی عبارتند از مقاصد درس که در زمان نسبتا طولانی حاصل می‌شوند. به عنوان نمونه، هنرجویان در این درس با مفاهیم بهداشت آشنا می‌شوند، یک هدف کلی برای درس بهداشت است.</a:t>
            </a:r>
            <a:endParaRPr lang="fa-IR" dirty="0">
              <a:latin typeface="Vazir" panose="020B0603030804020204" pitchFamily="34" charset="-78"/>
              <a:cs typeface="Vazir" panose="020B0603030804020204" pitchFamily="34" charset="-78"/>
            </a:endParaRPr>
          </a:p>
          <a:p>
            <a:pPr algn="r" rtl="1">
              <a:lnSpc>
                <a:spcPct val="150000"/>
              </a:lnSpc>
            </a:pPr>
            <a:r>
              <a:rPr lang="fa-IR" b="1" dirty="0" smtClean="0">
                <a:latin typeface="Vazir" panose="020B0603030804020204" pitchFamily="34" charset="-78"/>
                <a:cs typeface="Vazir" panose="020B0603030804020204" pitchFamily="34" charset="-78"/>
              </a:rPr>
              <a:t>هدف های رفتاری: </a:t>
            </a:r>
            <a:r>
              <a:rPr lang="fa-IR" dirty="0" smtClean="0">
                <a:latin typeface="Vazir" panose="020B0603030804020204" pitchFamily="34" charset="-78"/>
                <a:cs typeface="Vazir" panose="020B0603030804020204" pitchFamily="34" charset="-78"/>
              </a:rPr>
              <a:t>جمله، هنرجویان پس از مطالعه و تمرین، پنج عامل موثر در سلامتی انسان را شرح دهند، یک هدف رفتاری است</a:t>
            </a:r>
            <a:endParaRPr lang="fa-IR" b="1" dirty="0" smtClean="0">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23472058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46</TotalTime>
  <Words>694</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Vazir</vt:lpstr>
      <vt:lpstr>Wingdings 3</vt:lpstr>
      <vt:lpstr>Wisp</vt:lpstr>
      <vt:lpstr>تولید و کاربرد ابزار آموزشی</vt:lpstr>
      <vt:lpstr>مقدمه</vt:lpstr>
      <vt:lpstr>نقش حواس پنج‌گانه در یادگیری</vt:lpstr>
      <vt:lpstr>نکته</vt:lpstr>
      <vt:lpstr>مراحل فعالیت آموزشی</vt:lpstr>
      <vt:lpstr>مراحل فعالیت آموزشی</vt:lpstr>
      <vt:lpstr>هدف های آموزشی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تولید و کاربرد ابزار آموزشی</dc:title>
  <dc:creator>RSKALA</dc:creator>
  <cp:lastModifiedBy>Adel.AMD</cp:lastModifiedBy>
  <cp:revision>6</cp:revision>
  <dcterms:created xsi:type="dcterms:W3CDTF">2023-02-27T09:11:08Z</dcterms:created>
  <dcterms:modified xsi:type="dcterms:W3CDTF">2023-03-11T11:38:52Z</dcterms:modified>
</cp:coreProperties>
</file>