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08E70AA-74E5-431B-A942-715ECC9CE992}">
          <p14:sldIdLst>
            <p14:sldId id="256"/>
            <p14:sldId id="264"/>
            <p14:sldId id="265"/>
            <p14:sldId id="266"/>
            <p14:sldId id="267"/>
            <p14:sldId id="26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0"/>
            <a:ext cx="2356674" cy="6853283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11" name="Freeform 27"/>
            <p:cNvSpPr/>
            <p:nvPr/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2589213" y="2227217"/>
            <a:ext cx="8915399" cy="2262781"/>
          </a:xfrm>
        </p:spPr>
        <p:txBody>
          <a:bodyPr>
            <a:normAutofit/>
          </a:bodyPr>
          <a:lstStyle/>
          <a:p>
            <a:pPr algn="r"/>
            <a:r>
              <a:rPr lang="fa-IR" sz="2400" b="1" dirty="0" smtClean="0">
                <a:latin typeface="Vazir" panose="020B0603030804020204" pitchFamily="34" charset="-78"/>
                <a:cs typeface="Vazir" panose="020B0603030804020204" pitchFamily="34" charset="-78"/>
              </a:rPr>
              <a:t>تولید و </a:t>
            </a:r>
            <a:r>
              <a:rPr lang="fa-IR" sz="2800" b="1" dirty="0" smtClean="0">
                <a:latin typeface="Vazir" panose="020B0603030804020204" pitchFamily="34" charset="-78"/>
                <a:cs typeface="Vazir" panose="020B0603030804020204" pitchFamily="34" charset="-78"/>
              </a:rPr>
              <a:t>کاربرد</a:t>
            </a:r>
            <a:r>
              <a:rPr lang="fa-IR" sz="2400" b="1" dirty="0" smtClean="0">
                <a:latin typeface="Vazir" panose="020B0603030804020204" pitchFamily="34" charset="-78"/>
                <a:cs typeface="Vazir" panose="020B0603030804020204" pitchFamily="34" charset="-78"/>
              </a:rPr>
              <a:t> ابزار آموزشی</a:t>
            </a:r>
            <a:endParaRPr lang="en-US" sz="2400" b="1" dirty="0">
              <a:latin typeface="Vazir" panose="020B0603030804020204" pitchFamily="34" charset="-78"/>
              <a:cs typeface="Vazir" panose="020B0603030804020204" pitchFamily="34" charset="-78"/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2589213" y="4881882"/>
            <a:ext cx="8915399" cy="1126283"/>
          </a:xfrm>
        </p:spPr>
        <p:txBody>
          <a:bodyPr>
            <a:normAutofit lnSpcReduction="10000"/>
          </a:bodyPr>
          <a:lstStyle/>
          <a:p>
            <a:pPr algn="r"/>
            <a:r>
              <a:rPr lang="fa-IR" dirty="0" smtClean="0">
                <a:latin typeface="Vazir" panose="020B0603030804020204" pitchFamily="34" charset="-78"/>
                <a:cs typeface="Vazir" panose="020B0603030804020204" pitchFamily="34" charset="-78"/>
              </a:rPr>
              <a:t>فصل چهارم – شناخت و تولید رسانه ‌های یادگیری</a:t>
            </a:r>
          </a:p>
          <a:p>
            <a:pPr algn="r"/>
            <a:r>
              <a:rPr lang="fa-IR" dirty="0" smtClean="0">
                <a:latin typeface="Vazir" panose="020B0603030804020204" pitchFamily="34" charset="-78"/>
                <a:cs typeface="Vazir" panose="020B0603030804020204" pitchFamily="34" charset="-78"/>
              </a:rPr>
              <a:t>مدرس عادل احمدی</a:t>
            </a:r>
          </a:p>
          <a:p>
            <a:pPr algn="r"/>
            <a:r>
              <a:rPr lang="fa-IR" dirty="0" smtClean="0">
                <a:latin typeface="Vazir" panose="020B0603030804020204" pitchFamily="34" charset="-78"/>
                <a:cs typeface="Vazir" panose="020B0603030804020204" pitchFamily="34" charset="-78"/>
              </a:rPr>
              <a:t>مجتمع آموزشی عروج</a:t>
            </a:r>
            <a:endParaRPr lang="fa-IR" dirty="0" smtClean="0">
              <a:latin typeface="Vazir" panose="020B0603030804020204" pitchFamily="34" charset="-78"/>
              <a:cs typeface="Vazir" panose="020B060303080402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822074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10788"/>
            <a:ext cx="8915400" cy="5077097"/>
          </a:xfrm>
        </p:spPr>
        <p:txBody>
          <a:bodyPr>
            <a:normAutofit/>
          </a:bodyPr>
          <a:lstStyle/>
          <a:p>
            <a:pPr algn="just" rtl="1">
              <a:lnSpc>
                <a:spcPct val="150000"/>
              </a:lnSpc>
            </a:pPr>
            <a:r>
              <a:rPr lang="fa-IR" dirty="0" smtClean="0">
                <a:latin typeface="Vazir" panose="020B0603030804020204" pitchFamily="34" charset="-78"/>
                <a:cs typeface="Vazir" panose="020B0603030804020204" pitchFamily="34" charset="-78"/>
              </a:rPr>
              <a:t>در موقعیت های آموزشی مختلف، رسانه‌های معتددی مورد استفاده معلمان قرار می‌گیرند و لازمه انتخاب صحیح، آشنایی با ویژگی‌ها، توانمندی‌ها و محدودیت‌های هر رسانه است.</a:t>
            </a:r>
          </a:p>
          <a:p>
            <a:pPr algn="just" rtl="1">
              <a:lnSpc>
                <a:spcPct val="150000"/>
              </a:lnSpc>
            </a:pPr>
            <a:r>
              <a:rPr lang="fa-IR" b="1" dirty="0" smtClean="0">
                <a:latin typeface="Vazir" panose="020B0603030804020204" pitchFamily="34" charset="-78"/>
                <a:cs typeface="Vazir" panose="020B0603030804020204" pitchFamily="34" charset="-78"/>
              </a:rPr>
              <a:t>طبقه بندی رسانه‌های </a:t>
            </a:r>
            <a:r>
              <a:rPr lang="fa-IR" b="1" dirty="0" smtClean="0">
                <a:latin typeface="Vazir" panose="020B0603030804020204" pitchFamily="34" charset="-78"/>
                <a:cs typeface="Vazir" panose="020B0603030804020204" pitchFamily="34" charset="-78"/>
              </a:rPr>
              <a:t>آموزشی</a:t>
            </a:r>
            <a:endParaRPr lang="fa-IR" b="1" dirty="0" smtClean="0">
              <a:latin typeface="Vazir" panose="020B0603030804020204" pitchFamily="34" charset="-78"/>
              <a:cs typeface="Vazir" panose="020B0603030804020204" pitchFamily="34" charset="-78"/>
            </a:endParaRPr>
          </a:p>
          <a:p>
            <a:pPr algn="just" rtl="1">
              <a:lnSpc>
                <a:spcPct val="150000"/>
              </a:lnSpc>
              <a:buFont typeface="+mj-lt"/>
              <a:buAutoNum type="arabicPeriod"/>
            </a:pPr>
            <a:r>
              <a:rPr lang="fa-IR" b="1" dirty="0" smtClean="0">
                <a:latin typeface="Vazir" panose="020B0603030804020204" pitchFamily="34" charset="-78"/>
                <a:cs typeface="Vazir" panose="020B0603030804020204" pitchFamily="34" charset="-78"/>
              </a:rPr>
              <a:t>رسانه‌های دیداری</a:t>
            </a:r>
          </a:p>
          <a:p>
            <a:pPr algn="just" rtl="1">
              <a:lnSpc>
                <a:spcPct val="150000"/>
              </a:lnSpc>
              <a:buFont typeface="+mj-lt"/>
              <a:buAutoNum type="arabicPeriod"/>
            </a:pPr>
            <a:r>
              <a:rPr lang="fa-IR" b="1" dirty="0" smtClean="0">
                <a:latin typeface="Vazir" panose="020B0603030804020204" pitchFamily="34" charset="-78"/>
                <a:cs typeface="Vazir" panose="020B0603030804020204" pitchFamily="34" charset="-78"/>
              </a:rPr>
              <a:t>رسانه‌های شنیداری</a:t>
            </a:r>
          </a:p>
          <a:p>
            <a:pPr algn="just" rtl="1">
              <a:lnSpc>
                <a:spcPct val="150000"/>
              </a:lnSpc>
              <a:buFont typeface="+mj-lt"/>
              <a:buAutoNum type="arabicPeriod"/>
            </a:pPr>
            <a:r>
              <a:rPr lang="fa-IR" b="1" dirty="0" smtClean="0">
                <a:latin typeface="Vazir" panose="020B0603030804020204" pitchFamily="34" charset="-78"/>
                <a:cs typeface="Vazir" panose="020B0603030804020204" pitchFamily="34" charset="-78"/>
              </a:rPr>
              <a:t>رسانه‌های دیداری – شنیداری</a:t>
            </a:r>
          </a:p>
          <a:p>
            <a:pPr algn="just" rtl="1">
              <a:lnSpc>
                <a:spcPct val="150000"/>
              </a:lnSpc>
              <a:buFont typeface="+mj-lt"/>
              <a:buAutoNum type="arabicPeriod"/>
            </a:pPr>
            <a:r>
              <a:rPr lang="fa-IR" b="1" dirty="0" smtClean="0">
                <a:latin typeface="Vazir" panose="020B0603030804020204" pitchFamily="34" charset="-78"/>
                <a:cs typeface="Vazir" panose="020B0603030804020204" pitchFamily="34" charset="-78"/>
              </a:rPr>
              <a:t>رسانه‌های چند حسی</a:t>
            </a:r>
            <a:endParaRPr lang="fa-IR" b="1" dirty="0">
              <a:latin typeface="Vazir" panose="020B0603030804020204" pitchFamily="34" charset="-78"/>
              <a:cs typeface="Vazir" panose="020B0603030804020204" pitchFamily="34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>
            <a:normAutofit/>
          </a:bodyPr>
          <a:lstStyle/>
          <a:p>
            <a:pPr algn="r"/>
            <a:r>
              <a:rPr lang="fa-IR" sz="2800" dirty="0" smtClean="0">
                <a:latin typeface="Vazir" panose="020B0603030804020204" pitchFamily="34" charset="-78"/>
                <a:cs typeface="Vazir" panose="020B0603030804020204" pitchFamily="34" charset="-78"/>
              </a:rPr>
              <a:t>طبقه بندی </a:t>
            </a:r>
            <a:endParaRPr lang="en-US" sz="2800" dirty="0">
              <a:latin typeface="Vazir" panose="020B0603030804020204" pitchFamily="34" charset="-78"/>
              <a:cs typeface="Vazir" panose="020B060303080402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516405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10788"/>
            <a:ext cx="8915400" cy="5077097"/>
          </a:xfrm>
        </p:spPr>
        <p:txBody>
          <a:bodyPr>
            <a:normAutofit/>
          </a:bodyPr>
          <a:lstStyle/>
          <a:p>
            <a:pPr algn="just" rtl="1">
              <a:lnSpc>
                <a:spcPct val="150000"/>
              </a:lnSpc>
            </a:pPr>
            <a:r>
              <a:rPr lang="fa-IR" dirty="0" smtClean="0">
                <a:latin typeface="Vazir" panose="020B0603030804020204" pitchFamily="34" charset="-78"/>
                <a:cs typeface="Vazir" panose="020B0603030804020204" pitchFamily="34" charset="-78"/>
              </a:rPr>
              <a:t>در طول تاریخ، بشر علم و دانش را بیشتر از طریق بیان شفاهی و سپس به کمک دست نوشته منتشر کرده است و تا سال های اخیر، زبان نوشتاری پرقدرت‌ترین وسیله برای انتقال و حفظ اطلاعات بوده است</a:t>
            </a:r>
            <a:r>
              <a:rPr lang="fa-IR" dirty="0" smtClean="0">
                <a:latin typeface="Vazir" panose="020B0603030804020204" pitchFamily="34" charset="-78"/>
                <a:cs typeface="Vazir" panose="020B0603030804020204" pitchFamily="34" charset="-78"/>
              </a:rPr>
              <a:t>.</a:t>
            </a:r>
            <a:endParaRPr lang="en-US" dirty="0" smtClean="0">
              <a:latin typeface="Vazir" panose="020B0603030804020204" pitchFamily="34" charset="-78"/>
              <a:cs typeface="Vazir" panose="020B0603030804020204" pitchFamily="34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dirty="0" smtClean="0">
                <a:latin typeface="Vazir" panose="020B0603030804020204" pitchFamily="34" charset="-78"/>
                <a:cs typeface="Vazir" panose="020B0603030804020204" pitchFamily="34" charset="-78"/>
              </a:rPr>
              <a:t>بیش از 5هزار سال پیش، سومریان مطالب را بر روی لوحه‌های گلی می‌نوشتند و همچنین مصری‌ها نیز بر روی سنگ می‌نوشتند و سرانجام کاغذ پاپیروس شناخته شد.</a:t>
            </a:r>
          </a:p>
          <a:p>
            <a:pPr algn="just" rtl="1">
              <a:lnSpc>
                <a:spcPct val="150000"/>
              </a:lnSpc>
            </a:pPr>
            <a:r>
              <a:rPr lang="fa-IR" b="1" dirty="0" smtClean="0">
                <a:latin typeface="Vazir" panose="020B0603030804020204" pitchFamily="34" charset="-78"/>
                <a:cs typeface="Vazir" panose="020B0603030804020204" pitchFamily="34" charset="-78"/>
              </a:rPr>
              <a:t>انواع رسانه‌های دیداری – نوشتاری</a:t>
            </a:r>
          </a:p>
          <a:p>
            <a:pPr marL="0" indent="0" algn="just" rtl="1">
              <a:lnSpc>
                <a:spcPct val="150000"/>
              </a:lnSpc>
              <a:buNone/>
            </a:pPr>
            <a:r>
              <a:rPr lang="fa-IR" dirty="0">
                <a:latin typeface="Vazir" panose="020B0603030804020204" pitchFamily="34" charset="-78"/>
                <a:cs typeface="Vazir" panose="020B0603030804020204" pitchFamily="34" charset="-78"/>
              </a:rPr>
              <a:t>	</a:t>
            </a:r>
            <a:r>
              <a:rPr lang="fa-IR" dirty="0" smtClean="0">
                <a:latin typeface="Vazir" panose="020B0603030804020204" pitchFamily="34" charset="-78"/>
                <a:cs typeface="Vazir" panose="020B0603030804020204" pitchFamily="34" charset="-78"/>
              </a:rPr>
              <a:t>1- کتاب</a:t>
            </a:r>
          </a:p>
          <a:p>
            <a:pPr marL="0" indent="0" algn="just" rtl="1">
              <a:lnSpc>
                <a:spcPct val="150000"/>
              </a:lnSpc>
              <a:buNone/>
            </a:pPr>
            <a:r>
              <a:rPr lang="fa-IR" dirty="0">
                <a:latin typeface="Vazir" panose="020B0603030804020204" pitchFamily="34" charset="-78"/>
                <a:cs typeface="Vazir" panose="020B0603030804020204" pitchFamily="34" charset="-78"/>
              </a:rPr>
              <a:t>	</a:t>
            </a:r>
            <a:r>
              <a:rPr lang="fa-IR" dirty="0" smtClean="0">
                <a:latin typeface="Vazir" panose="020B0603030804020204" pitchFamily="34" charset="-78"/>
                <a:cs typeface="Vazir" panose="020B0603030804020204" pitchFamily="34" charset="-78"/>
              </a:rPr>
              <a:t>2- روزنامه‌ها</a:t>
            </a:r>
          </a:p>
          <a:p>
            <a:pPr marL="0" indent="0" algn="just" rtl="1">
              <a:lnSpc>
                <a:spcPct val="150000"/>
              </a:lnSpc>
              <a:buNone/>
            </a:pPr>
            <a:r>
              <a:rPr lang="fa-IR" dirty="0">
                <a:latin typeface="Vazir" panose="020B0603030804020204" pitchFamily="34" charset="-78"/>
                <a:cs typeface="Vazir" panose="020B0603030804020204" pitchFamily="34" charset="-78"/>
              </a:rPr>
              <a:t>	</a:t>
            </a:r>
            <a:r>
              <a:rPr lang="fa-IR" dirty="0" smtClean="0">
                <a:latin typeface="Vazir" panose="020B0603030804020204" pitchFamily="34" charset="-78"/>
                <a:cs typeface="Vazir" panose="020B0603030804020204" pitchFamily="34" charset="-78"/>
              </a:rPr>
              <a:t>3- مجلات</a:t>
            </a:r>
          </a:p>
          <a:p>
            <a:pPr marL="0" indent="0" algn="just" rtl="1">
              <a:lnSpc>
                <a:spcPct val="150000"/>
              </a:lnSpc>
              <a:buNone/>
            </a:pPr>
            <a:r>
              <a:rPr lang="fa-IR" dirty="0">
                <a:latin typeface="Vazir" panose="020B0603030804020204" pitchFamily="34" charset="-78"/>
                <a:cs typeface="Vazir" panose="020B0603030804020204" pitchFamily="34" charset="-78"/>
              </a:rPr>
              <a:t>	</a:t>
            </a:r>
            <a:r>
              <a:rPr lang="fa-IR" dirty="0" smtClean="0">
                <a:latin typeface="Vazir" panose="020B0603030804020204" pitchFamily="34" charset="-78"/>
                <a:cs typeface="Vazir" panose="020B0603030804020204" pitchFamily="34" charset="-78"/>
              </a:rPr>
              <a:t>4- اسناد و مدارک و ...</a:t>
            </a:r>
            <a:endParaRPr lang="fa-IR" dirty="0" smtClean="0">
              <a:latin typeface="Vazir" panose="020B0603030804020204" pitchFamily="34" charset="-78"/>
              <a:cs typeface="Vazir" panose="020B0603030804020204" pitchFamily="34" charset="-78"/>
            </a:endParaRPr>
          </a:p>
          <a:p>
            <a:pPr algn="just" rtl="1">
              <a:lnSpc>
                <a:spcPct val="150000"/>
              </a:lnSpc>
            </a:pPr>
            <a:endParaRPr lang="fa-IR" dirty="0" smtClean="0">
              <a:latin typeface="Vazir" panose="020B0603030804020204" pitchFamily="34" charset="-78"/>
              <a:cs typeface="Vazir" panose="020B0603030804020204" pitchFamily="34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>
            <a:normAutofit/>
          </a:bodyPr>
          <a:lstStyle/>
          <a:p>
            <a:pPr algn="r"/>
            <a:r>
              <a:rPr lang="fa-IR" sz="2800" dirty="0" smtClean="0">
                <a:latin typeface="Vazir" panose="020B0603030804020204" pitchFamily="34" charset="-78"/>
                <a:cs typeface="Vazir" panose="020B0603030804020204" pitchFamily="34" charset="-78"/>
              </a:rPr>
              <a:t>رسانه دیداری - نوشتاری</a:t>
            </a:r>
            <a:endParaRPr lang="en-US" sz="2800" dirty="0">
              <a:latin typeface="Vazir" panose="020B0603030804020204" pitchFamily="34" charset="-78"/>
              <a:cs typeface="Vazir" panose="020B060303080402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406301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10788"/>
            <a:ext cx="8915400" cy="5077097"/>
          </a:xfrm>
        </p:spPr>
        <p:txBody>
          <a:bodyPr>
            <a:normAutofit/>
          </a:bodyPr>
          <a:lstStyle/>
          <a:p>
            <a:pPr algn="just" rtl="1">
              <a:lnSpc>
                <a:spcPct val="150000"/>
              </a:lnSpc>
            </a:pPr>
            <a:r>
              <a:rPr lang="fa-IR" dirty="0" smtClean="0">
                <a:latin typeface="Vazir" panose="020B0603030804020204" pitchFamily="34" charset="-78"/>
                <a:cs typeface="Vazir" panose="020B0603030804020204" pitchFamily="34" charset="-78"/>
              </a:rPr>
              <a:t>برای تولید این نوع رسانه، ابزارهای زیادی موجود است که می‌توان آنها را به دو دسته کلی تقسیم کرد.</a:t>
            </a:r>
          </a:p>
          <a:p>
            <a:pPr marL="0" indent="0" algn="just" rtl="1">
              <a:lnSpc>
                <a:spcPct val="150000"/>
              </a:lnSpc>
              <a:buNone/>
            </a:pPr>
            <a:r>
              <a:rPr lang="fa-IR" dirty="0">
                <a:latin typeface="Vazir" panose="020B0603030804020204" pitchFamily="34" charset="-78"/>
                <a:cs typeface="Vazir" panose="020B0603030804020204" pitchFamily="34" charset="-78"/>
              </a:rPr>
              <a:t>	</a:t>
            </a:r>
            <a:r>
              <a:rPr lang="fa-IR" dirty="0" smtClean="0">
                <a:latin typeface="Vazir" panose="020B0603030804020204" pitchFamily="34" charset="-78"/>
                <a:cs typeface="Vazir" panose="020B0603030804020204" pitchFamily="34" charset="-78"/>
              </a:rPr>
              <a:t>1- قلم‌ها و ابزار دستی، مانند مداد و خودکار</a:t>
            </a:r>
          </a:p>
          <a:p>
            <a:pPr marL="0" indent="0" algn="just" rtl="1">
              <a:lnSpc>
                <a:spcPct val="150000"/>
              </a:lnSpc>
              <a:buNone/>
            </a:pPr>
            <a:r>
              <a:rPr lang="fa-IR" dirty="0">
                <a:latin typeface="Vazir" panose="020B0603030804020204" pitchFamily="34" charset="-78"/>
                <a:cs typeface="Vazir" panose="020B0603030804020204" pitchFamily="34" charset="-78"/>
              </a:rPr>
              <a:t>	</a:t>
            </a:r>
            <a:r>
              <a:rPr lang="fa-IR" dirty="0" smtClean="0">
                <a:latin typeface="Vazir" panose="020B0603030804020204" pitchFamily="34" charset="-78"/>
                <a:cs typeface="Vazir" panose="020B0603030804020204" pitchFamily="34" charset="-78"/>
              </a:rPr>
              <a:t>2- ابزار‌های ماشینی، مانند رایانه و ماشین تحریر</a:t>
            </a:r>
          </a:p>
          <a:p>
            <a:pPr marL="0" indent="0" algn="just" rtl="1">
              <a:lnSpc>
                <a:spcPct val="150000"/>
              </a:lnSpc>
              <a:buNone/>
            </a:pPr>
            <a:endParaRPr lang="fa-IR" dirty="0" smtClean="0">
              <a:latin typeface="Vazir" panose="020B0603030804020204" pitchFamily="34" charset="-78"/>
              <a:cs typeface="Vazir" panose="020B0603030804020204" pitchFamily="34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82176"/>
          </a:xfrm>
        </p:spPr>
        <p:txBody>
          <a:bodyPr>
            <a:normAutofit/>
          </a:bodyPr>
          <a:lstStyle/>
          <a:p>
            <a:pPr algn="r"/>
            <a:r>
              <a:rPr lang="fa-IR" sz="2800" dirty="0" smtClean="0">
                <a:latin typeface="Vazir" panose="020B0603030804020204" pitchFamily="34" charset="-78"/>
                <a:cs typeface="Vazir" panose="020B0603030804020204" pitchFamily="34" charset="-78"/>
              </a:rPr>
              <a:t>ابزار‌های تولید رسانه‌های دیداری - نوشتاری</a:t>
            </a:r>
            <a:endParaRPr lang="en-US" sz="2800" dirty="0">
              <a:latin typeface="Vazir" panose="020B0603030804020204" pitchFamily="34" charset="-78"/>
              <a:cs typeface="Vazir" panose="020B0603030804020204" pitchFamily="34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9218" y="3827859"/>
            <a:ext cx="2591025" cy="23547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1218" y="3827859"/>
            <a:ext cx="2767709" cy="23547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702604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10788"/>
            <a:ext cx="8915400" cy="5077097"/>
          </a:xfrm>
        </p:spPr>
        <p:txBody>
          <a:bodyPr>
            <a:normAutofit/>
          </a:bodyPr>
          <a:lstStyle/>
          <a:p>
            <a:pPr algn="just" rtl="1">
              <a:lnSpc>
                <a:spcPct val="150000"/>
              </a:lnSpc>
            </a:pPr>
            <a:r>
              <a:rPr lang="fa-IR" dirty="0" smtClean="0">
                <a:latin typeface="Vazir" panose="020B0603030804020204" pitchFamily="34" charset="-78"/>
                <a:cs typeface="Vazir" panose="020B0603030804020204" pitchFamily="34" charset="-78"/>
              </a:rPr>
              <a:t>این دسته از رسانه‌های دیداری در اندازه‌های مختلف برای نصب روی دیوار برای استفاده نمایشی ساخته می‌شوند و به همین علت به رسانه‌های تابلویی شناخته می‌شوند.</a:t>
            </a:r>
          </a:p>
          <a:p>
            <a:pPr algn="just" rtl="1">
              <a:lnSpc>
                <a:spcPct val="150000"/>
              </a:lnSpc>
            </a:pPr>
            <a:r>
              <a:rPr lang="fa-IR" b="1" dirty="0" smtClean="0">
                <a:latin typeface="Vazir" panose="020B0603030804020204" pitchFamily="34" charset="-78"/>
                <a:cs typeface="Vazir" panose="020B0603030804020204" pitchFamily="34" charset="-78"/>
              </a:rPr>
              <a:t>انواع تابلو‌ها</a:t>
            </a:r>
          </a:p>
          <a:p>
            <a:pPr marL="0" indent="0" algn="just" rtl="1">
              <a:lnSpc>
                <a:spcPct val="150000"/>
              </a:lnSpc>
              <a:buNone/>
            </a:pPr>
            <a:r>
              <a:rPr lang="fa-IR" dirty="0">
                <a:latin typeface="Vazir" panose="020B0603030804020204" pitchFamily="34" charset="-78"/>
                <a:cs typeface="Vazir" panose="020B0603030804020204" pitchFamily="34" charset="-78"/>
              </a:rPr>
              <a:t>	</a:t>
            </a:r>
            <a:r>
              <a:rPr lang="fa-IR" dirty="0" smtClean="0">
                <a:latin typeface="Vazir" panose="020B0603030804020204" pitchFamily="34" charset="-78"/>
                <a:cs typeface="Vazir" panose="020B0603030804020204" pitchFamily="34" charset="-78"/>
              </a:rPr>
              <a:t>1- تابلوی گچی</a:t>
            </a:r>
          </a:p>
          <a:p>
            <a:pPr marL="0" indent="0" algn="just" rtl="1">
              <a:lnSpc>
                <a:spcPct val="150000"/>
              </a:lnSpc>
              <a:buNone/>
            </a:pPr>
            <a:r>
              <a:rPr lang="fa-IR" dirty="0">
                <a:latin typeface="Vazir" panose="020B0603030804020204" pitchFamily="34" charset="-78"/>
                <a:cs typeface="Vazir" panose="020B0603030804020204" pitchFamily="34" charset="-78"/>
              </a:rPr>
              <a:t>	</a:t>
            </a:r>
            <a:r>
              <a:rPr lang="fa-IR" dirty="0" smtClean="0">
                <a:latin typeface="Vazir" panose="020B0603030804020204" pitchFamily="34" charset="-78"/>
                <a:cs typeface="Vazir" panose="020B0603030804020204" pitchFamily="34" charset="-78"/>
              </a:rPr>
              <a:t>2- تابلوی ماژیکی</a:t>
            </a:r>
          </a:p>
          <a:p>
            <a:pPr marL="0" indent="0" algn="just" rtl="1">
              <a:lnSpc>
                <a:spcPct val="150000"/>
              </a:lnSpc>
              <a:buNone/>
            </a:pPr>
            <a:r>
              <a:rPr lang="fa-IR" dirty="0">
                <a:latin typeface="Vazir" panose="020B0603030804020204" pitchFamily="34" charset="-78"/>
                <a:cs typeface="Vazir" panose="020B0603030804020204" pitchFamily="34" charset="-78"/>
              </a:rPr>
              <a:t>	</a:t>
            </a:r>
            <a:r>
              <a:rPr lang="fa-IR" dirty="0" smtClean="0">
                <a:latin typeface="Vazir" panose="020B0603030804020204" pitchFamily="34" charset="-78"/>
                <a:cs typeface="Vazir" panose="020B0603030804020204" pitchFamily="34" charset="-78"/>
              </a:rPr>
              <a:t>3- تابلوی مغناطیسی</a:t>
            </a:r>
          </a:p>
          <a:p>
            <a:pPr marL="0" indent="0" algn="just" rtl="1">
              <a:lnSpc>
                <a:spcPct val="150000"/>
              </a:lnSpc>
              <a:buNone/>
            </a:pPr>
            <a:r>
              <a:rPr lang="fa-IR" dirty="0">
                <a:latin typeface="Vazir" panose="020B0603030804020204" pitchFamily="34" charset="-78"/>
                <a:cs typeface="Vazir" panose="020B0603030804020204" pitchFamily="34" charset="-78"/>
              </a:rPr>
              <a:t>	</a:t>
            </a:r>
            <a:r>
              <a:rPr lang="fa-IR" dirty="0" smtClean="0">
                <a:latin typeface="Vazir" panose="020B0603030804020204" pitchFamily="34" charset="-78"/>
                <a:cs typeface="Vazir" panose="020B0603030804020204" pitchFamily="34" charset="-78"/>
              </a:rPr>
              <a:t>4- تابلوی اعلانات</a:t>
            </a:r>
          </a:p>
          <a:p>
            <a:pPr marL="0" indent="0" algn="just" rtl="1">
              <a:lnSpc>
                <a:spcPct val="150000"/>
              </a:lnSpc>
              <a:buNone/>
            </a:pPr>
            <a:r>
              <a:rPr lang="fa-IR" dirty="0">
                <a:latin typeface="Vazir" panose="020B0603030804020204" pitchFamily="34" charset="-78"/>
                <a:cs typeface="Vazir" panose="020B0603030804020204" pitchFamily="34" charset="-78"/>
              </a:rPr>
              <a:t>	</a:t>
            </a:r>
            <a:r>
              <a:rPr lang="fa-IR" dirty="0" smtClean="0">
                <a:latin typeface="Vazir" panose="020B0603030804020204" pitchFamily="34" charset="-78"/>
                <a:cs typeface="Vazir" panose="020B0603030804020204" pitchFamily="34" charset="-78"/>
              </a:rPr>
              <a:t>و ...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82176"/>
          </a:xfrm>
        </p:spPr>
        <p:txBody>
          <a:bodyPr>
            <a:normAutofit/>
          </a:bodyPr>
          <a:lstStyle/>
          <a:p>
            <a:pPr algn="r"/>
            <a:r>
              <a:rPr lang="fa-IR" sz="2800" dirty="0" smtClean="0">
                <a:latin typeface="Vazir" panose="020B0603030804020204" pitchFamily="34" charset="-78"/>
                <a:cs typeface="Vazir" panose="020B0603030804020204" pitchFamily="34" charset="-78"/>
              </a:rPr>
              <a:t>رسانه‌های دیداری - تابلویی</a:t>
            </a:r>
            <a:endParaRPr lang="en-US" sz="2800" dirty="0">
              <a:latin typeface="Vazir" panose="020B0603030804020204" pitchFamily="34" charset="-78"/>
              <a:cs typeface="Vazir" panose="020B060303080402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009294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10788"/>
            <a:ext cx="8915400" cy="5077097"/>
          </a:xfrm>
        </p:spPr>
        <p:txBody>
          <a:bodyPr>
            <a:normAutofit/>
          </a:bodyPr>
          <a:lstStyle/>
          <a:p>
            <a:pPr algn="just" rtl="1">
              <a:lnSpc>
                <a:spcPct val="150000"/>
              </a:lnSpc>
            </a:pPr>
            <a:r>
              <a:rPr lang="fa-IR" b="1" dirty="0" smtClean="0">
                <a:latin typeface="Vazir" panose="020B0603030804020204" pitchFamily="34" charset="-78"/>
                <a:cs typeface="Vazir" panose="020B0603030804020204" pitchFamily="34" charset="-78"/>
              </a:rPr>
              <a:t>تابلوی گچی</a:t>
            </a:r>
          </a:p>
          <a:p>
            <a:pPr marL="0" indent="0" algn="just" rtl="1">
              <a:lnSpc>
                <a:spcPct val="150000"/>
              </a:lnSpc>
              <a:buNone/>
            </a:pPr>
            <a:r>
              <a:rPr lang="fa-IR" b="1" dirty="0">
                <a:latin typeface="Vazir" panose="020B0603030804020204" pitchFamily="34" charset="-78"/>
                <a:cs typeface="Vazir" panose="020B0603030804020204" pitchFamily="34" charset="-78"/>
              </a:rPr>
              <a:t>	</a:t>
            </a:r>
            <a:r>
              <a:rPr lang="fa-IR" dirty="0" smtClean="0">
                <a:latin typeface="Vazir" panose="020B0603030804020204" pitchFamily="34" charset="-78"/>
                <a:cs typeface="Vazir" panose="020B0603030804020204" pitchFamily="34" charset="-78"/>
              </a:rPr>
              <a:t>یکی از قدیمی‌ترین و رایج‌ترین رسانه‌های آموزشی جهان که معمولا در هر کلاس درس وجود دارد و هنوز نیز در سطح وسیعی مورد استفاده قرار می‌گیرد.</a:t>
            </a:r>
          </a:p>
          <a:p>
            <a:pPr algn="just" rtl="1">
              <a:lnSpc>
                <a:spcPct val="150000"/>
              </a:lnSpc>
            </a:pPr>
            <a:r>
              <a:rPr lang="fa-IR" b="1" dirty="0" smtClean="0">
                <a:latin typeface="Vazir" panose="020B0603030804020204" pitchFamily="34" charset="-78"/>
                <a:cs typeface="Vazir" panose="020B0603030804020204" pitchFamily="34" charset="-78"/>
              </a:rPr>
              <a:t>تابلوی ماژیکی</a:t>
            </a:r>
          </a:p>
          <a:p>
            <a:pPr marL="0" indent="0" algn="just" rtl="1">
              <a:lnSpc>
                <a:spcPct val="150000"/>
              </a:lnSpc>
              <a:buNone/>
            </a:pPr>
            <a:r>
              <a:rPr lang="fa-IR" dirty="0">
                <a:latin typeface="Vazir" panose="020B0603030804020204" pitchFamily="34" charset="-78"/>
                <a:cs typeface="Vazir" panose="020B0603030804020204" pitchFamily="34" charset="-78"/>
              </a:rPr>
              <a:t>	</a:t>
            </a:r>
            <a:r>
              <a:rPr lang="fa-IR" dirty="0" smtClean="0">
                <a:latin typeface="Vazir" panose="020B0603030804020204" pitchFamily="34" charset="-78"/>
                <a:cs typeface="Vazir" panose="020B0603030804020204" pitchFamily="34" charset="-78"/>
              </a:rPr>
              <a:t>تابلوی ماژیکی مشابه تابلوی گچی است با این تفاوت که</a:t>
            </a:r>
          </a:p>
          <a:p>
            <a:pPr marL="0" indent="0" algn="just" rtl="1">
              <a:lnSpc>
                <a:spcPct val="150000"/>
              </a:lnSpc>
              <a:buNone/>
            </a:pPr>
            <a:r>
              <a:rPr lang="fa-IR" dirty="0">
                <a:latin typeface="Vazir" panose="020B0603030804020204" pitchFamily="34" charset="-78"/>
                <a:cs typeface="Vazir" panose="020B0603030804020204" pitchFamily="34" charset="-78"/>
              </a:rPr>
              <a:t>	</a:t>
            </a:r>
            <a:r>
              <a:rPr lang="fa-IR" dirty="0" smtClean="0">
                <a:latin typeface="Vazir" panose="020B0603030804020204" pitchFamily="34" charset="-78"/>
                <a:cs typeface="Vazir" panose="020B0603030804020204" pitchFamily="34" charset="-78"/>
              </a:rPr>
              <a:t>1- استفاده از وایت‌برد، پخش شدن ذرات گچ در هوا و آلودگی آنرا ندارد.</a:t>
            </a:r>
          </a:p>
          <a:p>
            <a:pPr marL="0" indent="0" algn="just" rtl="1">
              <a:lnSpc>
                <a:spcPct val="150000"/>
              </a:lnSpc>
              <a:buNone/>
            </a:pPr>
            <a:r>
              <a:rPr lang="fa-IR" dirty="0">
                <a:latin typeface="Vazir" panose="020B0603030804020204" pitchFamily="34" charset="-78"/>
                <a:cs typeface="Vazir" panose="020B0603030804020204" pitchFamily="34" charset="-78"/>
              </a:rPr>
              <a:t>	</a:t>
            </a:r>
            <a:r>
              <a:rPr lang="fa-IR" dirty="0" smtClean="0">
                <a:latin typeface="Vazir" panose="020B0603030804020204" pitchFamily="34" charset="-78"/>
                <a:cs typeface="Vazir" panose="020B0603030804020204" pitchFamily="34" charset="-78"/>
              </a:rPr>
              <a:t>2- از تابلوی وایت‌برد می‌توان به عنوان پرده نمایش استفاده کرد.</a:t>
            </a:r>
          </a:p>
          <a:p>
            <a:pPr marL="0" indent="0" algn="just" rtl="1">
              <a:lnSpc>
                <a:spcPct val="150000"/>
              </a:lnSpc>
              <a:buNone/>
            </a:pPr>
            <a:r>
              <a:rPr lang="fa-IR" dirty="0">
                <a:latin typeface="Vazir" panose="020B0603030804020204" pitchFamily="34" charset="-78"/>
                <a:cs typeface="Vazir" panose="020B0603030804020204" pitchFamily="34" charset="-78"/>
              </a:rPr>
              <a:t>	</a:t>
            </a:r>
            <a:r>
              <a:rPr lang="fa-IR" dirty="0" smtClean="0">
                <a:latin typeface="Vazir" panose="020B0603030804020204" pitchFamily="34" charset="-78"/>
                <a:cs typeface="Vazir" panose="020B0603030804020204" pitchFamily="34" charset="-78"/>
              </a:rPr>
              <a:t>3- در استفاده از وایت‌برد به جهت ضرورت خرید ماژیک هزینه بیشتری مصرف می‌شود.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82176"/>
          </a:xfrm>
        </p:spPr>
        <p:txBody>
          <a:bodyPr>
            <a:normAutofit/>
          </a:bodyPr>
          <a:lstStyle/>
          <a:p>
            <a:pPr algn="r"/>
            <a:r>
              <a:rPr lang="fa-IR" sz="2800" dirty="0" smtClean="0">
                <a:latin typeface="Vazir" panose="020B0603030804020204" pitchFamily="34" charset="-78"/>
                <a:cs typeface="Vazir" panose="020B0603030804020204" pitchFamily="34" charset="-78"/>
              </a:rPr>
              <a:t>رسانه‌های دیداری - تابلویی</a:t>
            </a:r>
            <a:endParaRPr lang="en-US" sz="2800" dirty="0">
              <a:latin typeface="Vazir" panose="020B0603030804020204" pitchFamily="34" charset="-78"/>
              <a:cs typeface="Vazir" panose="020B060303080402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684461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C333A"/>
      </a:dk2>
      <a:lt2>
        <a:srgbClr val="D6ECED"/>
      </a:lt2>
      <a:accent1>
        <a:srgbClr val="DE32DE"/>
      </a:accent1>
      <a:accent2>
        <a:srgbClr val="F42B8A"/>
      </a:accent2>
      <a:accent3>
        <a:srgbClr val="349FE7"/>
      </a:accent3>
      <a:accent4>
        <a:srgbClr val="565FF8"/>
      </a:accent4>
      <a:accent5>
        <a:srgbClr val="876BE7"/>
      </a:accent5>
      <a:accent6>
        <a:srgbClr val="F268C2"/>
      </a:accent6>
      <a:hlink>
        <a:srgbClr val="F55CF9"/>
      </a:hlink>
      <a:folHlink>
        <a:srgbClr val="E8A0EE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F20B7C8E-B819-43F3-AAF9-EE50B1A836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644</TotalTime>
  <Words>354</Words>
  <Application>Microsoft Office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Vazir</vt:lpstr>
      <vt:lpstr>Wingdings 3</vt:lpstr>
      <vt:lpstr>Wisp</vt:lpstr>
      <vt:lpstr>تولید و کاربرد ابزار آموزشی</vt:lpstr>
      <vt:lpstr>طبقه بندی </vt:lpstr>
      <vt:lpstr>رسانه دیداری - نوشتاری</vt:lpstr>
      <vt:lpstr>ابزار‌های تولید رسانه‌های دیداری - نوشتاری</vt:lpstr>
      <vt:lpstr>رسانه‌های دیداری - تابلویی</vt:lpstr>
      <vt:lpstr>رسانه‌های دیداری - تابلویی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ارتباطات انسانی</dc:title>
  <dc:creator>Adel.AMD</dc:creator>
  <cp:lastModifiedBy>Adel.AMD</cp:lastModifiedBy>
  <cp:revision>25</cp:revision>
  <dcterms:created xsi:type="dcterms:W3CDTF">2023-02-11T18:28:00Z</dcterms:created>
  <dcterms:modified xsi:type="dcterms:W3CDTF">2023-03-11T11:29:53Z</dcterms:modified>
</cp:coreProperties>
</file>